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52" r:id="rId1"/>
  </p:sldMasterIdLst>
  <p:notesMasterIdLst>
    <p:notesMasterId r:id="rId22"/>
  </p:notesMasterIdLst>
  <p:handoutMasterIdLst>
    <p:handoutMasterId r:id="rId23"/>
  </p:handoutMasterIdLst>
  <p:sldIdLst>
    <p:sldId id="256" r:id="rId2"/>
    <p:sldId id="274" r:id="rId3"/>
    <p:sldId id="257" r:id="rId4"/>
    <p:sldId id="258" r:id="rId5"/>
    <p:sldId id="275" r:id="rId6"/>
    <p:sldId id="266" r:id="rId7"/>
    <p:sldId id="267" r:id="rId8"/>
    <p:sldId id="277" r:id="rId9"/>
    <p:sldId id="261" r:id="rId10"/>
    <p:sldId id="279" r:id="rId11"/>
    <p:sldId id="280" r:id="rId12"/>
    <p:sldId id="281" r:id="rId13"/>
    <p:sldId id="282" r:id="rId14"/>
    <p:sldId id="283" r:id="rId15"/>
    <p:sldId id="268" r:id="rId16"/>
    <p:sldId id="285" r:id="rId17"/>
    <p:sldId id="286" r:id="rId18"/>
    <p:sldId id="287" r:id="rId19"/>
    <p:sldId id="288" r:id="rId20"/>
    <p:sldId id="273" r:id="rId21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4"/>
    <p:restoredTop sz="94673"/>
  </p:normalViewPr>
  <p:slideViewPr>
    <p:cSldViewPr>
      <p:cViewPr varScale="1">
        <p:scale>
          <a:sx n="86" d="100"/>
          <a:sy n="86" d="100"/>
        </p:scale>
        <p:origin x="100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8C5F9-800D-4B1A-B3C9-9C3B91A499FB}" type="datetimeFigureOut">
              <a:rPr lang="da-DK" smtClean="0"/>
              <a:t>07/04/2019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43400-3879-4D7F-B5C3-B2A113C5B8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5871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AD9FC-B42A-A94F-9171-47C2D457C58E}" type="datetimeFigureOut">
              <a:rPr lang="da-DK" smtClean="0"/>
              <a:t>07/04/2019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110BF2-89E1-7440-A1F8-F3CEF9521DD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93713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 useBgFill="1">
        <p:nvSpPr>
          <p:cNvPr id="13" name="Freeform 12"/>
          <p:cNvSpPr/>
          <p:nvPr/>
        </p:nvSpPr>
        <p:spPr>
          <a:xfrm>
            <a:off x="-8467" y="-16933"/>
            <a:ext cx="8754534" cy="6451600"/>
          </a:xfrm>
          <a:custGeom>
            <a:avLst/>
            <a:gdLst/>
            <a:ahLst/>
            <a:cxnLst/>
            <a:rect l="l" t="t" r="r" b="b"/>
            <a:pathLst>
              <a:path w="8754534" h="6451600">
                <a:moveTo>
                  <a:pt x="8373534" y="0"/>
                </a:moveTo>
                <a:lnTo>
                  <a:pt x="8754534" y="5994400"/>
                </a:lnTo>
                <a:lnTo>
                  <a:pt x="0" y="6451600"/>
                </a:lnTo>
                <a:lnTo>
                  <a:pt x="0" y="0"/>
                </a:lnTo>
                <a:lnTo>
                  <a:pt x="8373534" y="0"/>
                </a:lnTo>
                <a:close/>
              </a:path>
            </a:pathLst>
          </a:custGeom>
          <a:ln>
            <a:noFill/>
          </a:ln>
          <a:effectLst>
            <a:outerShdw blurRad="98425" dist="76200" dir="4380000" algn="tl" rotWithShape="0">
              <a:srgbClr val="000000">
                <a:alpha val="6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22"/>
          <p:cNvSpPr/>
          <p:nvPr/>
        </p:nvSpPr>
        <p:spPr>
          <a:xfrm>
            <a:off x="-10379" y="4445000"/>
            <a:ext cx="8464695" cy="1715811"/>
          </a:xfrm>
          <a:custGeom>
            <a:avLst/>
            <a:gdLst/>
            <a:ahLst/>
            <a:cxnLst/>
            <a:rect l="l" t="t" r="r" b="b"/>
            <a:pathLst>
              <a:path w="8428428" h="1878553">
                <a:moveTo>
                  <a:pt x="0" y="438229"/>
                </a:moveTo>
                <a:lnTo>
                  <a:pt x="8343246" y="0"/>
                </a:lnTo>
                <a:lnTo>
                  <a:pt x="8428428" y="1424838"/>
                </a:lnTo>
                <a:lnTo>
                  <a:pt x="7515" y="1878553"/>
                </a:lnTo>
                <a:lnTo>
                  <a:pt x="0" y="438229"/>
                </a:lnTo>
                <a:close/>
              </a:path>
            </a:pathLst>
          </a:custGeom>
          <a:gradFill flip="none" rotWithShape="1">
            <a:gsLst>
              <a:gs pos="34000">
                <a:schemeClr val="accent2"/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 28"/>
          <p:cNvSpPr/>
          <p:nvPr/>
        </p:nvSpPr>
        <p:spPr>
          <a:xfrm>
            <a:off x="-2864" y="0"/>
            <a:ext cx="5811235" cy="321615"/>
          </a:xfrm>
          <a:custGeom>
            <a:avLst/>
            <a:gdLst/>
            <a:ahLst/>
            <a:cxnLst/>
            <a:rect l="l" t="t" r="r" b="b"/>
            <a:pathLst>
              <a:path w="5811235" h="321615">
                <a:moveTo>
                  <a:pt x="0" y="0"/>
                </a:moveTo>
                <a:lnTo>
                  <a:pt x="5811235" y="0"/>
                </a:lnTo>
                <a:lnTo>
                  <a:pt x="1" y="321615"/>
                </a:lnTo>
                <a:cubicBezTo>
                  <a:pt x="1" y="214410"/>
                  <a:pt x="0" y="107205"/>
                  <a:pt x="0" y="0"/>
                </a:cubicBezTo>
                <a:close/>
              </a:path>
            </a:pathLst>
          </a:custGeom>
          <a:gradFill flip="none" rotWithShape="1">
            <a:gsLst>
              <a:gs pos="34000">
                <a:schemeClr val="accent2"/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 rot="21420000">
            <a:off x="-170768" y="213023"/>
            <a:ext cx="8480534" cy="5746008"/>
          </a:xfrm>
          <a:custGeom>
            <a:avLst/>
            <a:gdLst/>
            <a:ahLst/>
            <a:cxnLst/>
            <a:rect l="l" t="t" r="r" b="b"/>
            <a:pathLst>
              <a:path w="11307378" h="5746008">
                <a:moveTo>
                  <a:pt x="11270997" y="0"/>
                </a:moveTo>
                <a:lnTo>
                  <a:pt x="11307378" y="5746008"/>
                </a:lnTo>
                <a:lnTo>
                  <a:pt x="1" y="5743137"/>
                </a:lnTo>
              </a:path>
            </a:pathLst>
          </a:custGeom>
          <a:ln w="8255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451416" y="668338"/>
            <a:ext cx="7533524" cy="2766528"/>
          </a:xfrm>
        </p:spPr>
        <p:txBody>
          <a:bodyPr anchor="b">
            <a:normAutofit/>
          </a:bodyPr>
          <a:lstStyle>
            <a:lvl1pPr algn="r">
              <a:defRPr sz="72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554462" y="3446830"/>
            <a:ext cx="7512060" cy="550333"/>
          </a:xfrm>
        </p:spPr>
        <p:txBody>
          <a:bodyPr anchor="t">
            <a:noAutofit/>
          </a:bodyPr>
          <a:lstStyle>
            <a:lvl1pPr marL="0" indent="0" algn="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1420000">
            <a:off x="3669071" y="4714242"/>
            <a:ext cx="4607740" cy="942356"/>
          </a:xfrm>
        </p:spPr>
        <p:txBody>
          <a:bodyPr/>
          <a:lstStyle>
            <a:lvl1pPr algn="ctr">
              <a:defRPr sz="4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1420000">
            <a:off x="-9144" y="4956048"/>
            <a:ext cx="2990088" cy="914400"/>
          </a:xfrm>
          <a:noFill/>
        </p:spPr>
        <p:txBody>
          <a:bodyPr wrap="square" rtlCol="0">
            <a:spAutoFit/>
          </a:bodyPr>
          <a:lstStyle>
            <a:lvl1pPr>
              <a:defRPr lang="en-US" sz="4200" dirty="0"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1420000">
            <a:off x="7401518" y="3819948"/>
            <a:ext cx="680390" cy="49847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  <p:sp>
        <p:nvSpPr>
          <p:cNvPr id="33" name="5-Point Star 32"/>
          <p:cNvSpPr/>
          <p:nvPr/>
        </p:nvSpPr>
        <p:spPr>
          <a:xfrm rot="21420000">
            <a:off x="3121951" y="5057183"/>
            <a:ext cx="515386" cy="515386"/>
          </a:xfrm>
          <a:prstGeom prst="star5">
            <a:avLst>
              <a:gd name="adj" fmla="val 26693"/>
              <a:gd name="hf" fmla="val 105146"/>
              <a:gd name="vf" fmla="val 110557"/>
            </a:avLst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106333"/>
            <a:ext cx="7796031" cy="5888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1" y="685800"/>
            <a:ext cx="7794385" cy="319490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Træk billede til pladsholder, eller klik på symbol for at tilføje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702923"/>
            <a:ext cx="7796046" cy="682472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77" cy="3194903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106333"/>
            <a:ext cx="7796047" cy="12736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99" y="685800"/>
            <a:ext cx="7143765" cy="2916704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62698" y="3610032"/>
            <a:ext cx="6500967" cy="377768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106334"/>
            <a:ext cx="7797662" cy="12682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  <p:sp>
        <p:nvSpPr>
          <p:cNvPr id="10" name="TextBox 9"/>
          <p:cNvSpPr txBox="1"/>
          <p:nvPr/>
        </p:nvSpPr>
        <p:spPr>
          <a:xfrm>
            <a:off x="404280" y="8878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97147" y="290648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1723855"/>
            <a:ext cx="7796030" cy="2511835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247468"/>
            <a:ext cx="7796030" cy="114064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2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52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5967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175966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7785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27785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ledk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8880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4335" y="2063396"/>
            <a:ext cx="2482596" cy="153672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Træk billede til pladsholder, eller klik på symbol for at tilføje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8880" y="4389288"/>
            <a:ext cx="2482596" cy="98529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805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176999" y="2063396"/>
            <a:ext cx="2482596" cy="1535237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Træk billede til pladsholder, eller klik på symbol for at tilføje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176998" y="4389286"/>
            <a:ext cx="2483655" cy="98530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670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26614" y="2063394"/>
            <a:ext cx="2482596" cy="1537196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Træk billede til pladsholder, eller klik på symbol for at tilføje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26614" y="4389284"/>
            <a:ext cx="2482596" cy="98530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2063396"/>
            <a:ext cx="7796030" cy="3311190"/>
          </a:xfrm>
        </p:spPr>
        <p:txBody>
          <a:bodyPr vert="eaVert" anchor="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94B17A-3682-4D9A-9AE1-B26330AF19C0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01FE37-0A6C-4E78-9228-9A57495186C6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896" y="685801"/>
            <a:ext cx="1698485" cy="468878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685801"/>
            <a:ext cx="5928323" cy="4688785"/>
          </a:xfrm>
        </p:spPr>
        <p:txBody>
          <a:bodyPr vert="eaVert" anchor="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1C8903-43D3-48E5-BFE3-28E8A52795B9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5A8D8C-5458-458F-A390-D136D17CCC79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BFE071-E7A9-4AA7-A6BE-1CC892DF9BF7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03345F-FDB8-4616-A22D-F5F182B4DA69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319348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3742267"/>
            <a:ext cx="7796030" cy="1639614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A54FCB-66CC-41DD-8417-CF6BB7037F7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D3B241-C9C2-4089-AD45-FAEADF3A8D24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7662" cy="1158140"/>
          </a:xfrm>
        </p:spPr>
        <p:txBody>
          <a:bodyPr/>
          <a:lstStyle/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0" y="2063396"/>
            <a:ext cx="3816536" cy="3311189"/>
          </a:xfrm>
        </p:spPr>
        <p:txBody>
          <a:bodyPr anchor="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495478" y="2063396"/>
            <a:ext cx="3814904" cy="3311189"/>
          </a:xfrm>
        </p:spPr>
        <p:txBody>
          <a:bodyPr anchor="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4E2033-DF09-4AC5-BE55-A3654D4EC0A4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706023-FBE1-4E70-808F-36A3F8433674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6030" cy="1158140"/>
          </a:xfrm>
        </p:spPr>
        <p:txBody>
          <a:bodyPr/>
          <a:lstStyle/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569" y="2063396"/>
            <a:ext cx="3591317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4352" y="2861733"/>
            <a:ext cx="3816534" cy="2512852"/>
          </a:xfrm>
        </p:spPr>
        <p:txBody>
          <a:bodyPr anchor="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340" y="2063396"/>
            <a:ext cx="359667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495477" y="2861733"/>
            <a:ext cx="3816535" cy="2512852"/>
          </a:xfrm>
        </p:spPr>
        <p:txBody>
          <a:bodyPr anchor="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51E3C7-3C2C-4CC9-9A34-EB48AE406FCA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398139-86D6-4C07-ADA3-41BB1D87984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9DFB7E-E387-4640-8264-2E51D3DF49B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16DB6C-4489-40E2-9914-FF02D34E8950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32" y="685800"/>
            <a:ext cx="3095145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784600" y="685801"/>
            <a:ext cx="4525781" cy="4688785"/>
          </a:xfrm>
        </p:spPr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232" y="2709053"/>
            <a:ext cx="3095146" cy="2665533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E4DE80-A77C-4AF9-B754-5870858C0788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D83298-0DDB-46BC-88F4-03659ADFC55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4408172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7740" y="1"/>
            <a:ext cx="3162641" cy="507153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Træk billede til pladsholder, eller klik på symbol for at tilføje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2709053"/>
            <a:ext cx="4408171" cy="2362481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0B9180-4607-461D-A978-67C3FDECFACB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EA9A1-50C5-410D-B5DF-9D27B1D3A85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-19048" y="1"/>
            <a:ext cx="9004013" cy="6644081"/>
            <a:chOff x="-25397" y="0"/>
            <a:chExt cx="12005350" cy="6644081"/>
          </a:xfrm>
        </p:grpSpPr>
        <p:sp useBgFill="1">
          <p:nvSpPr>
            <p:cNvPr id="11" name="Rectangle 1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ln>
              <a:noFill/>
            </a:ln>
            <a:effectLst>
              <a:outerShdw blurRad="98425" dist="76200" dir="4380000" algn="tl" rotWithShape="0">
                <a:srgbClr val="000000">
                  <a:alpha val="6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 flip="none" rotWithShape="1">
              <a:gsLst>
                <a:gs pos="3400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-25397" y="0"/>
              <a:ext cx="11773291" cy="6419514"/>
            </a:xfrm>
            <a:custGeom>
              <a:avLst/>
              <a:gdLst/>
              <a:ahLst/>
              <a:cxnLst/>
              <a:rect l="l" t="t" r="r" b="b"/>
              <a:pathLst>
                <a:path w="11773291" h="6419514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ln w="82550">
              <a:solidFill>
                <a:schemeClr val="tx1">
                  <a:lumMod val="50000"/>
                  <a:lumOff val="50000"/>
                </a:schemeClr>
              </a:solidFill>
              <a:miter lim="800000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a-DK" smtClean="0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2063396"/>
            <a:ext cx="7797662" cy="331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73562" y="5757334"/>
            <a:ext cx="283845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 cap="all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4F32E3A1-1763-4DEE-8684-5DAB5F7D2A2F}" type="datetimeFigureOut">
              <a:rPr lang="da-DK" smtClean="0"/>
              <a:pPr>
                <a:defRPr/>
              </a:pPr>
              <a:t>07/04/2019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1" y="5757334"/>
            <a:ext cx="4124789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0" cap="all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15341" y="5757334"/>
            <a:ext cx="68039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 cap="all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F54C2082-9842-438B-A05D-77D8246570FB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178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3" r:id="rId1"/>
    <p:sldLayoutId id="2147484254" r:id="rId2"/>
    <p:sldLayoutId id="2147484255" r:id="rId3"/>
    <p:sldLayoutId id="2147484256" r:id="rId4"/>
    <p:sldLayoutId id="2147484257" r:id="rId5"/>
    <p:sldLayoutId id="2147484258" r:id="rId6"/>
    <p:sldLayoutId id="2147484259" r:id="rId7"/>
    <p:sldLayoutId id="2147484260" r:id="rId8"/>
    <p:sldLayoutId id="2147484261" r:id="rId9"/>
    <p:sldLayoutId id="2147484262" r:id="rId10"/>
    <p:sldLayoutId id="2147484263" r:id="rId11"/>
    <p:sldLayoutId id="2147484264" r:id="rId12"/>
    <p:sldLayoutId id="2147484265" r:id="rId13"/>
    <p:sldLayoutId id="2147484266" r:id="rId14"/>
    <p:sldLayoutId id="2147484267" r:id="rId15"/>
    <p:sldLayoutId id="2147484268" r:id="rId16"/>
    <p:sldLayoutId id="214748426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1.G eksamens</a:t>
            </a:r>
            <a:br>
              <a:rPr lang="da-DK" dirty="0" smtClean="0"/>
            </a:br>
            <a:r>
              <a:rPr lang="da-DK" dirty="0" smtClean="0"/>
              <a:t>orientering</a:t>
            </a:r>
            <a:endParaRPr lang="da-DK" dirty="0"/>
          </a:p>
        </p:txBody>
      </p:sp>
      <p:sp>
        <p:nvSpPr>
          <p:cNvPr id="9219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R="0"/>
            <a:r>
              <a:rPr lang="da-DK" dirty="0" smtClean="0"/>
              <a:t>Vestfyns Gymnasium, </a:t>
            </a:r>
            <a:r>
              <a:rPr lang="da-DK" b="1" dirty="0" smtClean="0">
                <a:solidFill>
                  <a:srgbClr val="C00000"/>
                </a:solidFill>
              </a:rPr>
              <a:t>sommer 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Informationer!</a:t>
            </a:r>
            <a:br>
              <a:rPr lang="da-DK" dirty="0" smtClean="0"/>
            </a:br>
            <a:r>
              <a:rPr lang="da-DK" sz="3600" dirty="0" smtClean="0">
                <a:solidFill>
                  <a:srgbClr val="FF0000"/>
                </a:solidFill>
              </a:rPr>
              <a:t>Følg med på </a:t>
            </a:r>
            <a:r>
              <a:rPr lang="da-DK" sz="3600" dirty="0" err="1" smtClean="0">
                <a:solidFill>
                  <a:srgbClr val="FF0000"/>
                </a:solidFill>
              </a:rPr>
              <a:t>Lectio</a:t>
            </a:r>
            <a:endParaRPr lang="da-DK" sz="3600" dirty="0"/>
          </a:p>
        </p:txBody>
      </p:sp>
      <p:sp>
        <p:nvSpPr>
          <p:cNvPr id="2" name="Pladsholder til indhold 1"/>
          <p:cNvSpPr>
            <a:spLocks noGrp="1"/>
          </p:cNvSpPr>
          <p:nvPr>
            <p:ph sz="quarter" idx="13"/>
          </p:nvPr>
        </p:nvSpPr>
        <p:spPr>
          <a:xfrm>
            <a:off x="107504" y="1859899"/>
            <a:ext cx="8786813" cy="446449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Al kommunikation om eksamen sker på</a:t>
            </a:r>
            <a:r>
              <a:rPr lang="da-DK" sz="1800" dirty="0" smtClean="0">
                <a:solidFill>
                  <a:srgbClr val="0000CC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da-DK" sz="1800" b="1" dirty="0" err="1" smtClean="0">
                <a:solidFill>
                  <a:srgbClr val="0000CC"/>
                </a:solidFill>
                <a:latin typeface="Calibri" panose="020F0502020204030204" pitchFamily="34" charset="0"/>
                <a:cs typeface="Arial" pitchFamily="34" charset="0"/>
              </a:rPr>
              <a:t>Lectio</a:t>
            </a:r>
            <a:r>
              <a:rPr lang="da-DK" sz="1800" dirty="0" smtClean="0">
                <a:solidFill>
                  <a:srgbClr val="0000CC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– sørg for at </a:t>
            </a:r>
            <a:r>
              <a:rPr lang="da-DK" sz="1800" dirty="0" err="1" smtClean="0">
                <a:latin typeface="Calibri" panose="020F0502020204030204" pitchFamily="34" charset="0"/>
                <a:cs typeface="Arial" pitchFamily="34" charset="0"/>
              </a:rPr>
              <a:t>checke</a:t>
            </a: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da-DK" sz="1800" u="sng" dirty="0" smtClean="0">
                <a:latin typeface="Calibri" panose="020F0502020204030204" pitchFamily="34" charset="0"/>
                <a:cs typeface="Arial" pitchFamily="34" charset="0"/>
              </a:rPr>
              <a:t>beskeder</a:t>
            </a: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 (individuel eller hold info) og ”</a:t>
            </a:r>
            <a:r>
              <a:rPr lang="da-DK" sz="1800" u="sng" dirty="0" smtClean="0">
                <a:latin typeface="Calibri" panose="020F0502020204030204" pitchFamily="34" charset="0"/>
                <a:cs typeface="Arial" pitchFamily="34" charset="0"/>
              </a:rPr>
              <a:t>Aktuel Information</a:t>
            </a: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” (info til alle) på jeres forside </a:t>
            </a:r>
            <a:r>
              <a:rPr lang="da-DK" sz="1800" b="1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HVER DAG! </a:t>
            </a:r>
          </a:p>
          <a:p>
            <a:pPr marL="365760" indent="-256032" fontAlgn="auto">
              <a:spcAft>
                <a:spcPts val="0"/>
              </a:spcAft>
              <a:buNone/>
              <a:defRPr/>
            </a:pPr>
            <a:endParaRPr lang="da-DK" sz="1800" dirty="0" smtClean="0">
              <a:latin typeface="Calibri" panose="020F0502020204030204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Informationerne kan fx dreje sig om mindre ændringer i eksamensplanen (typisk lokale eller tid på dagen).</a:t>
            </a:r>
          </a:p>
          <a:p>
            <a:pPr marL="365760" indent="-256032" fontAlgn="auto">
              <a:spcAft>
                <a:spcPts val="0"/>
              </a:spcAft>
              <a:buNone/>
              <a:defRPr/>
            </a:pPr>
            <a:endParaRPr lang="da-DK" sz="1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Ved 24 timers forberedelse: Tidspunkt for træk af spørgsmål står på jeres eksamensplan. Der trækkes kun spørgsmål én gang om dagen. Trækning foregår i </a:t>
            </a:r>
            <a:r>
              <a:rPr lang="da-DK" sz="1800" b="1" dirty="0" smtClean="0">
                <a:solidFill>
                  <a:srgbClr val="0000CC"/>
                </a:solidFill>
                <a:latin typeface="Calibri" panose="020F0502020204030204" pitchFamily="34" charset="0"/>
                <a:cs typeface="Arial" pitchFamily="34" charset="0"/>
              </a:rPr>
              <a:t>studiecentret.</a:t>
            </a:r>
          </a:p>
        </p:txBody>
      </p:sp>
    </p:spTree>
    <p:extLst>
      <p:ext uri="{BB962C8B-B14F-4D97-AF65-F5344CB8AC3E}">
        <p14:creationId xmlns:p14="http://schemas.microsoft.com/office/powerpoint/2010/main" val="21597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Eksamen i de enkelte fag</a:t>
            </a:r>
            <a:endParaRPr lang="da-DK" dirty="0"/>
          </a:p>
        </p:txBody>
      </p:sp>
      <p:sp>
        <p:nvSpPr>
          <p:cNvPr id="2" name="Pladsholder til indhold 1"/>
          <p:cNvSpPr>
            <a:spLocks noGrp="1"/>
          </p:cNvSpPr>
          <p:nvPr>
            <p:ph sz="quarter" idx="13"/>
          </p:nvPr>
        </p:nvSpPr>
        <p:spPr>
          <a:xfrm>
            <a:off x="514351" y="1412776"/>
            <a:ext cx="7796030" cy="4176464"/>
          </a:xfrm>
        </p:spPr>
        <p:txBody>
          <a:bodyPr>
            <a:normAutofit/>
          </a:bodyPr>
          <a:lstStyle/>
          <a:p>
            <a:r>
              <a:rPr lang="da-DK" sz="1400" dirty="0" smtClean="0">
                <a:latin typeface="Calibri" panose="020F0502020204030204" pitchFamily="34" charset="0"/>
              </a:rPr>
              <a:t>Eksamen foregår meget forskelligt fra fag til fag – der kan være forskelle mht. fx.: </a:t>
            </a:r>
          </a:p>
          <a:p>
            <a:pPr marL="1346200" lvl="1" indent="-358775">
              <a:buFont typeface="Wingdings" pitchFamily="2" charset="2"/>
              <a:buChar char="q"/>
            </a:pPr>
            <a:r>
              <a:rPr lang="da-DK" sz="1400" dirty="0" smtClean="0">
                <a:latin typeface="Calibri" panose="020F0502020204030204" pitchFamily="34" charset="0"/>
              </a:rPr>
              <a:t>Længde af forberedelsestid</a:t>
            </a:r>
          </a:p>
          <a:p>
            <a:pPr marL="1346200" lvl="1" indent="-358775">
              <a:buFont typeface="Wingdings" pitchFamily="2" charset="2"/>
              <a:buChar char="q"/>
            </a:pPr>
            <a:r>
              <a:rPr lang="da-DK" sz="1400" dirty="0" smtClean="0">
                <a:latin typeface="Calibri" panose="020F0502020204030204" pitchFamily="34" charset="0"/>
              </a:rPr>
              <a:t>Længde af eksaminationstid</a:t>
            </a:r>
          </a:p>
          <a:p>
            <a:pPr marL="1346200" lvl="1" indent="-358775">
              <a:buFont typeface="Wingdings" pitchFamily="2" charset="2"/>
              <a:buChar char="q"/>
            </a:pPr>
            <a:r>
              <a:rPr lang="da-DK" sz="1400" dirty="0" smtClean="0">
                <a:latin typeface="Calibri" panose="020F0502020204030204" pitchFamily="34" charset="0"/>
              </a:rPr>
              <a:t>Hjælpemidler</a:t>
            </a:r>
          </a:p>
          <a:p>
            <a:pPr marL="1346200" lvl="1" indent="-358775">
              <a:buFont typeface="Wingdings" pitchFamily="2" charset="2"/>
              <a:buChar char="q"/>
            </a:pPr>
            <a:r>
              <a:rPr lang="da-DK" sz="1400" dirty="0" smtClean="0">
                <a:latin typeface="Calibri" panose="020F0502020204030204" pitchFamily="34" charset="0"/>
              </a:rPr>
              <a:t>Spørgsmålenes udformning</a:t>
            </a:r>
          </a:p>
          <a:p>
            <a:pPr marL="1346200" lvl="1" indent="-358775">
              <a:buFont typeface="Wingdings" pitchFamily="2" charset="2"/>
              <a:buChar char="q"/>
            </a:pPr>
            <a:r>
              <a:rPr lang="da-DK" sz="1400" dirty="0" smtClean="0">
                <a:latin typeface="Calibri" panose="020F0502020204030204" pitchFamily="34" charset="0"/>
              </a:rPr>
              <a:t>Udgangspunkt i eget materiale (ex.: synopsis, </a:t>
            </a:r>
            <a:r>
              <a:rPr lang="da-DK" sz="1400" dirty="0" err="1" smtClean="0">
                <a:latin typeface="Calibri" panose="020F0502020204030204" pitchFamily="34" charset="0"/>
              </a:rPr>
              <a:t>portefolio</a:t>
            </a:r>
            <a:r>
              <a:rPr lang="da-DK" sz="1400" dirty="0" smtClean="0">
                <a:latin typeface="Calibri" panose="020F0502020204030204" pitchFamily="34" charset="0"/>
              </a:rPr>
              <a:t>, rapporter, …)</a:t>
            </a:r>
          </a:p>
          <a:p>
            <a:pPr marL="1346200" lvl="1" indent="-358775">
              <a:buFont typeface="Wingdings" pitchFamily="2" charset="2"/>
              <a:buChar char="q"/>
            </a:pPr>
            <a:r>
              <a:rPr lang="da-DK" sz="1400" dirty="0" smtClean="0">
                <a:latin typeface="Calibri" panose="020F0502020204030204" pitchFamily="34" charset="0"/>
              </a:rPr>
              <a:t>(Delvis) Gruppeeksamen</a:t>
            </a:r>
          </a:p>
          <a:p>
            <a:pPr marL="358775" lvl="1" indent="-271463">
              <a:buNone/>
            </a:pPr>
            <a:endParaRPr lang="da-DK" sz="1400" dirty="0">
              <a:latin typeface="Calibri" panose="020F0502020204030204" pitchFamily="34" charset="0"/>
            </a:endParaRPr>
          </a:p>
          <a:p>
            <a:pPr marL="87312" lvl="1" indent="0">
              <a:buNone/>
            </a:pPr>
            <a:r>
              <a:rPr lang="da-DK" sz="1400" dirty="0" smtClean="0">
                <a:latin typeface="Calibri" panose="020F0502020204030204" pitchFamily="34" charset="0"/>
              </a:rPr>
              <a:t>… så lyt efter og deltag, når læreren gennemgår dette på holdet</a:t>
            </a:r>
          </a:p>
          <a:p>
            <a:pPr marL="87312" lvl="1" indent="0">
              <a:buNone/>
            </a:pPr>
            <a:r>
              <a:rPr lang="da-DK" sz="1400" dirty="0" smtClean="0">
                <a:latin typeface="Calibri" panose="020F0502020204030204" pitchFamily="34" charset="0"/>
              </a:rPr>
              <a:t>… spørg din lærer, hvis du er i tvivl om noget</a:t>
            </a:r>
          </a:p>
          <a:p>
            <a:pPr marL="87312" lvl="1" indent="0">
              <a:buNone/>
            </a:pPr>
            <a:r>
              <a:rPr lang="da-DK" sz="1400" dirty="0" smtClean="0">
                <a:latin typeface="Calibri" panose="020F0502020204030204" pitchFamily="34" charset="0"/>
              </a:rPr>
              <a:t>… OG læs om det fag, du skal op i, i det GULE eksamenshæfte</a:t>
            </a:r>
          </a:p>
        </p:txBody>
      </p:sp>
    </p:spTree>
    <p:extLst>
      <p:ext uri="{BB962C8B-B14F-4D97-AF65-F5344CB8AC3E}">
        <p14:creationId xmlns:p14="http://schemas.microsoft.com/office/powerpoint/2010/main" val="68409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Om skriftlig </a:t>
            </a:r>
            <a:r>
              <a:rPr lang="da-DK" dirty="0" smtClean="0"/>
              <a:t>prøve</a:t>
            </a:r>
            <a:endParaRPr lang="da-DK" dirty="0"/>
          </a:p>
        </p:txBody>
      </p:sp>
      <p:sp>
        <p:nvSpPr>
          <p:cNvPr id="5" name="Tekstfelt 4"/>
          <p:cNvSpPr txBox="1"/>
          <p:nvPr/>
        </p:nvSpPr>
        <p:spPr>
          <a:xfrm>
            <a:off x="251520" y="1143000"/>
            <a:ext cx="801357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alibri" panose="020F0502020204030204" pitchFamily="34" charset="0"/>
              </a:rPr>
              <a:t>REGLER:</a:t>
            </a:r>
            <a:endParaRPr lang="da-DK" dirty="0" smtClean="0">
              <a:latin typeface="Calibri" panose="020F0502020204030204" pitchFamily="34" charset="0"/>
            </a:endParaRPr>
          </a:p>
          <a:p>
            <a:endParaRPr lang="da-DK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Du skal selv medbringe hjælpemidler, dvs. computer og USB-</a:t>
            </a:r>
            <a:r>
              <a:rPr lang="da-DK" sz="1400" dirty="0" err="1" smtClean="0">
                <a:latin typeface="Calibri" panose="020F0502020204030204" pitchFamily="34" charset="0"/>
              </a:rPr>
              <a:t>sticks</a:t>
            </a:r>
            <a:endParaRPr lang="da-DK" sz="1400" dirty="0" smtClean="0">
              <a:latin typeface="Calibri" panose="020F0502020204030204" pitchFamily="34" charset="0"/>
            </a:endParaRPr>
          </a:p>
          <a:p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Det er tilladt med musik i </a:t>
            </a:r>
            <a:r>
              <a:rPr lang="da-DK" sz="1400" dirty="0" smtClean="0">
                <a:latin typeface="Calibri" panose="020F0502020204030204" pitchFamily="34" charset="0"/>
              </a:rPr>
              <a:t>høretelefoner. . Musikken skal være lagret lokalt.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Du skal aflevere din telefon.</a:t>
            </a: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Alle skal være på plads og klar senest 15 min. før prøvens start.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Du må kun forlade din plads, når vagterne har givet lov til det (ræk hånden op</a:t>
            </a:r>
            <a:r>
              <a:rPr lang="da-DK" sz="1400" dirty="0" smtClean="0">
                <a:latin typeface="Calibri" panose="020F0502020204030204" pitchFamily="34" charset="0"/>
              </a:rPr>
              <a:t>).</a:t>
            </a: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Opgaver og besvarelser må ikke bringes ud af eksamenslokalet, før eksamen er slut – det gælder også din </a:t>
            </a:r>
            <a:r>
              <a:rPr lang="da-DK" sz="1400" dirty="0" smtClean="0">
                <a:latin typeface="Calibri" panose="020F0502020204030204" pitchFamily="34" charset="0"/>
              </a:rPr>
              <a:t>computer.</a:t>
            </a: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400" dirty="0" smtClean="0">
                <a:latin typeface="Calibri" panose="020F0502020204030204" pitchFamily="34" charset="0"/>
              </a:rPr>
              <a:t>Det sidste kvarter før prøven er slut, må du ikke gå fra din plads, før alle har afleveret til tilsynsførende.</a:t>
            </a:r>
          </a:p>
        </p:txBody>
      </p:sp>
    </p:spTree>
    <p:extLst>
      <p:ext uri="{BB962C8B-B14F-4D97-AF65-F5344CB8AC3E}">
        <p14:creationId xmlns:p14="http://schemas.microsoft.com/office/powerpoint/2010/main" val="206228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Om skriftlig </a:t>
            </a:r>
            <a:r>
              <a:rPr lang="da-DK" dirty="0" smtClean="0"/>
              <a:t>prøve</a:t>
            </a:r>
            <a:endParaRPr lang="da-DK" dirty="0"/>
          </a:p>
        </p:txBody>
      </p:sp>
      <p:sp>
        <p:nvSpPr>
          <p:cNvPr id="5" name="Tekstfelt 4"/>
          <p:cNvSpPr txBox="1"/>
          <p:nvPr/>
        </p:nvSpPr>
        <p:spPr>
          <a:xfrm>
            <a:off x="467544" y="2420888"/>
            <a:ext cx="79928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alibri" panose="020F0502020204030204" pitchFamily="34" charset="0"/>
              </a:rPr>
              <a:t>OM AFLEVERING:</a:t>
            </a:r>
          </a:p>
          <a:p>
            <a:endParaRPr lang="da-DK" sz="16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Calibri" panose="020F0502020204030204" pitchFamily="34" charset="0"/>
              </a:rPr>
              <a:t>Opgaverne afleveres </a:t>
            </a:r>
            <a:r>
              <a:rPr lang="da-DK" sz="1600" dirty="0" smtClean="0">
                <a:latin typeface="Calibri" panose="020F0502020204030204" pitchFamily="34" charset="0"/>
              </a:rPr>
              <a:t>elektronisk.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6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Calibri" panose="020F0502020204030204" pitchFamily="34" charset="0"/>
              </a:rPr>
              <a:t>Alle opgaver skal afleveres som pdf-fil.</a:t>
            </a:r>
          </a:p>
          <a:p>
            <a:endParaRPr lang="da-DK" sz="16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Calibri" panose="020F0502020204030204" pitchFamily="34" charset="0"/>
              </a:rPr>
              <a:t>Ved prøvens afslutningstidspunkt skal opgaven være uploadet til </a:t>
            </a:r>
            <a:r>
              <a:rPr lang="da-DK" sz="1600" dirty="0" err="1" smtClean="0">
                <a:latin typeface="Calibri" panose="020F0502020204030204" pitchFamily="34" charset="0"/>
              </a:rPr>
              <a:t>lectio</a:t>
            </a:r>
            <a:r>
              <a:rPr lang="da-DK" sz="1600" dirty="0" smtClean="0">
                <a:latin typeface="Calibri" panose="020F0502020204030204" pitchFamily="34" charset="0"/>
              </a:rPr>
              <a:t>. </a:t>
            </a:r>
            <a:r>
              <a:rPr lang="da-DK" sz="1600" dirty="0" smtClean="0">
                <a:latin typeface="Calibri" panose="020F0502020204030204" pitchFamily="34" charset="0"/>
              </a:rPr>
              <a:t>Du må ikke forlade din plads før en vagt har set, at du har afleveret i det rigtige format.</a:t>
            </a:r>
          </a:p>
          <a:p>
            <a:endParaRPr lang="da-DK" sz="1600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Calibri" panose="020F0502020204030204" pitchFamily="34" charset="0"/>
              </a:rPr>
              <a:t>Husk navn, elevnummer, fag og klasse på alle sider.</a:t>
            </a:r>
            <a:endParaRPr lang="da-DK" sz="1600" dirty="0">
              <a:latin typeface="Calibri" panose="020F0502020204030204" pitchFamily="34" charset="0"/>
            </a:endParaRPr>
          </a:p>
        </p:txBody>
      </p:sp>
      <p:sp>
        <p:nvSpPr>
          <p:cNvPr id="4" name="Tekstfelt 3"/>
          <p:cNvSpPr txBox="1"/>
          <p:nvPr/>
        </p:nvSpPr>
        <p:spPr>
          <a:xfrm>
            <a:off x="467544" y="1143000"/>
            <a:ext cx="79928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alibri" panose="020F0502020204030204" pitchFamily="34" charset="0"/>
              </a:rPr>
              <a:t>OM UDLEVERING:</a:t>
            </a:r>
          </a:p>
          <a:p>
            <a:endParaRPr lang="da-DK" sz="1600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 smtClean="0">
                <a:latin typeface="Calibri" panose="020F0502020204030204" pitchFamily="34" charset="0"/>
              </a:rPr>
              <a:t>Opgaverne tilgås elektronisk på </a:t>
            </a:r>
            <a:r>
              <a:rPr lang="da-DK" sz="1600" dirty="0" err="1" smtClean="0">
                <a:latin typeface="Calibri" panose="020F0502020204030204" pitchFamily="34" charset="0"/>
              </a:rPr>
              <a:t>lectio</a:t>
            </a:r>
            <a:r>
              <a:rPr lang="da-DK" sz="1600" dirty="0" smtClean="0">
                <a:latin typeface="Calibri" panose="020F0502020204030204" pitchFamily="34" charset="0"/>
              </a:rPr>
              <a:t>. </a:t>
            </a:r>
            <a:endParaRPr lang="da-DK" sz="16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5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BRUG AF INTERNETTET</a:t>
            </a:r>
            <a:endParaRPr lang="da-DK" dirty="0"/>
          </a:p>
        </p:txBody>
      </p:sp>
      <p:sp>
        <p:nvSpPr>
          <p:cNvPr id="17410" name="Pladsholder til indhold 1"/>
          <p:cNvSpPr>
            <a:spLocks noGrp="1"/>
          </p:cNvSpPr>
          <p:nvPr>
            <p:ph sz="quarter" idx="13"/>
          </p:nvPr>
        </p:nvSpPr>
        <p:spPr>
          <a:xfrm>
            <a:off x="299950" y="1124744"/>
            <a:ext cx="8429684" cy="4752528"/>
          </a:xfrm>
        </p:spPr>
        <p:txBody>
          <a:bodyPr>
            <a:normAutofit fontScale="47500" lnSpcReduction="20000"/>
          </a:bodyPr>
          <a:lstStyle/>
          <a:p>
            <a:pPr marL="109537" indent="0">
              <a:buNone/>
            </a:pPr>
            <a:r>
              <a:rPr lang="da-DK" sz="29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Du </a:t>
            </a:r>
            <a:r>
              <a:rPr lang="da-DK" sz="29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skal altid anvende skolens netværk</a:t>
            </a:r>
            <a:r>
              <a:rPr lang="da-DK" sz="29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!!!</a:t>
            </a:r>
          </a:p>
          <a:p>
            <a:pPr marL="109537" indent="0">
              <a:buNone/>
            </a:pPr>
            <a:r>
              <a:rPr lang="da-DK" sz="2900" b="1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Generelt </a:t>
            </a:r>
            <a:r>
              <a:rPr lang="da-DK" sz="2900" b="1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er al adgang til internettet forbudt, med undtagelse af</a:t>
            </a:r>
            <a:r>
              <a:rPr lang="da-DK" sz="2900" b="1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:</a:t>
            </a:r>
            <a:r>
              <a:rPr lang="da-DK" sz="2900" dirty="0">
                <a:latin typeface="Calibri" charset="0"/>
                <a:ea typeface="Calibri" charset="0"/>
                <a:cs typeface="Calibri" charset="0"/>
              </a:rPr>
              <a:t> </a:t>
            </a:r>
          </a:p>
          <a:p>
            <a:r>
              <a:rPr lang="da-DK" sz="2900" b="1" i="1" dirty="0" err="1" smtClean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lectio</a:t>
            </a:r>
            <a:r>
              <a:rPr lang="da-DK" sz="2900" b="1" dirty="0" smtClean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,</a:t>
            </a:r>
            <a:r>
              <a:rPr lang="da-DK" sz="2900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da-DK" sz="2900" dirty="0">
                <a:latin typeface="Calibri" charset="0"/>
                <a:ea typeface="Calibri" charset="0"/>
                <a:cs typeface="Calibri" charset="0"/>
              </a:rPr>
              <a:t>hvor eksamensopgaven og dennes materiale skal tilgås, og hvor besvarelsen skal afleveres. </a:t>
            </a:r>
            <a:endParaRPr lang="da-DK" sz="2900" dirty="0" smtClean="0">
              <a:latin typeface="Calibri" charset="0"/>
              <a:ea typeface="Calibri" charset="0"/>
              <a:cs typeface="Calibri" charset="0"/>
            </a:endParaRPr>
          </a:p>
          <a:p>
            <a:endParaRPr lang="da-DK" sz="29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da-DK" sz="2900" b="1" i="1" dirty="0" smtClean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links </a:t>
            </a:r>
            <a:r>
              <a:rPr lang="da-DK" sz="2900" b="1" i="1" dirty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til materialer, som fremgår af dokumentet ’tilladte hjælpemidler’</a:t>
            </a:r>
            <a:r>
              <a:rPr lang="da-DK" sz="2900" b="1" dirty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da-DK" sz="2900" dirty="0">
                <a:latin typeface="Calibri" charset="0"/>
                <a:ea typeface="Calibri" charset="0"/>
                <a:cs typeface="Calibri" charset="0"/>
              </a:rPr>
              <a:t>som læreren har lavet på baggrund af undervisningsbeskrivelsen. Læg dette dokument på din computers skrivebord og tilgå materialet direkte ved klik på links i dokumentet</a:t>
            </a:r>
            <a:r>
              <a:rPr lang="da-DK" sz="2900" dirty="0" smtClean="0"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endParaRPr lang="da-DK" sz="29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da-DK" sz="2900" b="1" i="1" dirty="0" smtClean="0">
                <a:solidFill>
                  <a:schemeClr val="accent1"/>
                </a:solidFill>
                <a:latin typeface="Calibri" charset="0"/>
                <a:ea typeface="Calibri" charset="0"/>
                <a:cs typeface="Calibri" charset="0"/>
              </a:rPr>
              <a:t>OneNote</a:t>
            </a:r>
            <a:r>
              <a:rPr lang="da-DK" sz="2900" dirty="0">
                <a:latin typeface="Calibri" charset="0"/>
                <a:ea typeface="Calibri" charset="0"/>
                <a:cs typeface="Calibri" charset="0"/>
              </a:rPr>
              <a:t>, hvor du udelukkende må hente og kigge på noter</a:t>
            </a:r>
            <a:r>
              <a:rPr lang="da-DK" sz="2900" dirty="0" smtClean="0"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 marL="0" indent="0">
              <a:buNone/>
            </a:pPr>
            <a:endParaRPr lang="da-DK" sz="2900" dirty="0" smtClean="0">
              <a:latin typeface="Calibri" panose="020F050202020403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da-DK" sz="29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OBS </a:t>
            </a:r>
            <a:r>
              <a:rPr lang="da-DK" sz="2900" dirty="0" smtClean="0">
                <a:latin typeface="Calibri" panose="020F0502020204030204" pitchFamily="34" charset="0"/>
                <a:cs typeface="Arial" pitchFamily="34" charset="0"/>
              </a:rPr>
              <a:t>genstart din computer et par dage før eksamen (opdateringer tager ofte lang tid – og det er ikke sjovt at bruge tid på det under eksamen, hvis det er nødvendigt at genstarte</a:t>
            </a:r>
            <a:r>
              <a:rPr lang="da-DK" sz="2900" dirty="0" smtClean="0">
                <a:latin typeface="Calibri" panose="020F0502020204030204" pitchFamily="34" charset="0"/>
                <a:cs typeface="Arial" pitchFamily="34" charset="0"/>
              </a:rPr>
              <a:t>). BACK-UP KUN PÅ FAST MEDIE (USB-STICK </a:t>
            </a:r>
            <a:r>
              <a:rPr lang="da-DK" sz="2900" dirty="0" err="1" smtClean="0">
                <a:latin typeface="Calibri" panose="020F0502020204030204" pitchFamily="34" charset="0"/>
                <a:cs typeface="Arial" pitchFamily="34" charset="0"/>
              </a:rPr>
              <a:t>e.lign</a:t>
            </a:r>
            <a:r>
              <a:rPr lang="da-DK" sz="2900" dirty="0" smtClean="0">
                <a:latin typeface="Calibri" panose="020F0502020204030204" pitchFamily="34" charset="0"/>
                <a:cs typeface="Arial" pitchFamily="34" charset="0"/>
              </a:rPr>
              <a:t>).</a:t>
            </a:r>
          </a:p>
          <a:p>
            <a:pPr marL="0" indent="0">
              <a:buNone/>
            </a:pPr>
            <a:endParaRPr lang="da-DK" sz="2400" dirty="0" smtClean="0">
              <a:latin typeface="Calibri" panose="020F0502020204030204" pitchFamily="34" charset="0"/>
              <a:cs typeface="Arial" pitchFamily="34" charset="0"/>
            </a:endParaRPr>
          </a:p>
          <a:p>
            <a:pPr marL="109537" indent="0" algn="r">
              <a:buNone/>
            </a:pPr>
            <a:endParaRPr lang="da-DK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34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Hvis man kommer for sent</a:t>
            </a:r>
            <a:endParaRPr lang="da-DK" dirty="0"/>
          </a:p>
        </p:txBody>
      </p:sp>
      <p:sp>
        <p:nvSpPr>
          <p:cNvPr id="15362" name="Pladsholder til indhold 1"/>
          <p:cNvSpPr>
            <a:spLocks noGrp="1"/>
          </p:cNvSpPr>
          <p:nvPr>
            <p:ph sz="quarter" idx="13"/>
          </p:nvPr>
        </p:nvSpPr>
        <p:spPr>
          <a:xfrm>
            <a:off x="189856" y="1143000"/>
            <a:ext cx="8784976" cy="4525962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a-DK" sz="1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KOM I GOD TID!!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a-DK" sz="1400" dirty="0" smtClean="0">
                <a:latin typeface="Calibri" panose="020F0502020204030204" pitchFamily="34" charset="0"/>
                <a:cs typeface="Arial" pitchFamily="34" charset="0"/>
              </a:rPr>
              <a:t>En prøve er begyndt, når uddelingen af opgaver er begyndt eller når man har trukket sit spørgsmål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a-DK" sz="1400" dirty="0" smtClean="0">
                <a:latin typeface="Calibri" panose="020F0502020204030204" pitchFamily="34" charset="0"/>
                <a:cs typeface="Arial" pitchFamily="34" charset="0"/>
              </a:rPr>
              <a:t>Hvis man kommer for sent, </a:t>
            </a:r>
            <a:r>
              <a:rPr lang="da-DK" sz="1400" b="1" u="sng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skal man straks kontakte skolen</a:t>
            </a:r>
            <a:r>
              <a:rPr lang="da-DK" sz="1400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da-DK" sz="1400" dirty="0" smtClean="0">
                <a:latin typeface="Calibri" panose="020F0502020204030204" pitchFamily="34" charset="0"/>
                <a:cs typeface="Arial" pitchFamily="34" charset="0"/>
              </a:rPr>
              <a:t>(ring til kontoret eller til VS)</a:t>
            </a:r>
          </a:p>
          <a:p>
            <a:pPr indent="-7938"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1400" b="1" i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NB:</a:t>
            </a:r>
            <a:r>
              <a:rPr lang="da-DK" sz="1400" i="1" dirty="0" smtClean="0">
                <a:latin typeface="Calibri" panose="020F0502020204030204" pitchFamily="34" charset="0"/>
                <a:cs typeface="Arial" pitchFamily="34" charset="0"/>
              </a:rPr>
              <a:t> ”En eksaminand, der … kommer for sent til en prøve, har ikke krav på at aflægge prøven.” </a:t>
            </a:r>
            <a:r>
              <a:rPr lang="da-DK" sz="1400" dirty="0" smtClean="0">
                <a:latin typeface="Calibri" panose="020F0502020204030204" pitchFamily="34" charset="0"/>
                <a:cs typeface="Arial" pitchFamily="34" charset="0"/>
              </a:rPr>
              <a:t>(</a:t>
            </a:r>
            <a:r>
              <a:rPr lang="da-DK" sz="1400" dirty="0" err="1" smtClean="0">
                <a:latin typeface="Calibri" panose="020F0502020204030204" pitchFamily="34" charset="0"/>
                <a:cs typeface="Arial" pitchFamily="34" charset="0"/>
              </a:rPr>
              <a:t>EksamensBEK</a:t>
            </a:r>
            <a:r>
              <a:rPr lang="da-DK" sz="1400" dirty="0" smtClean="0">
                <a:latin typeface="Calibri" panose="020F0502020204030204" pitchFamily="34" charset="0"/>
                <a:cs typeface="Arial" pitchFamily="34" charset="0"/>
              </a:rPr>
              <a:t> – i det blå hæfte – side 14, §17)</a:t>
            </a:r>
            <a:endParaRPr lang="da-DK" sz="1400" i="1" dirty="0">
              <a:latin typeface="Calibri" panose="020F0502020204030204" pitchFamily="34" charset="0"/>
              <a:cs typeface="Arial" pitchFamily="34" charset="0"/>
            </a:endParaRPr>
          </a:p>
          <a:p>
            <a:pPr indent="-7938"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1400" dirty="0" smtClean="0">
                <a:latin typeface="Calibri" panose="020F0502020204030204" pitchFamily="34" charset="0"/>
                <a:cs typeface="Arial" pitchFamily="34" charset="0"/>
              </a:rPr>
              <a:t>       Skriftlig: Rektor kan give lov til at man deltager i prøven – hvis:</a:t>
            </a:r>
          </a:p>
          <a:p>
            <a:pPr indent="-7938"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1400" dirty="0"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da-DK" sz="1400" dirty="0" smtClean="0">
                <a:latin typeface="Calibri" panose="020F0502020204030204" pitchFamily="34" charset="0"/>
                <a:cs typeface="Arial" pitchFamily="34" charset="0"/>
              </a:rPr>
              <a:t>	- forsinkelsen er rimeligt begrundet </a:t>
            </a:r>
          </a:p>
          <a:p>
            <a:pPr indent="-7938"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1400" dirty="0"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da-DK" sz="1400" dirty="0" smtClean="0">
                <a:latin typeface="Calibri" panose="020F0502020204030204" pitchFamily="34" charset="0"/>
                <a:cs typeface="Arial" pitchFamily="34" charset="0"/>
              </a:rPr>
              <a:t>	- det er udelukket, man kan have fået oplysning om opgaven</a:t>
            </a:r>
          </a:p>
          <a:p>
            <a:pPr indent="-7938"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1400" dirty="0"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da-DK" sz="1400" dirty="0" smtClean="0">
                <a:latin typeface="Calibri" panose="020F0502020204030204" pitchFamily="34" charset="0"/>
                <a:cs typeface="Arial" pitchFamily="34" charset="0"/>
              </a:rPr>
              <a:t>	- Forsinkelsen er af kortere varighed.</a:t>
            </a:r>
          </a:p>
          <a:p>
            <a:pPr marL="457200" lvl="1" indent="0">
              <a:spcBef>
                <a:spcPts val="300"/>
              </a:spcBef>
              <a:spcAft>
                <a:spcPts val="0"/>
              </a:spcAft>
              <a:buNone/>
            </a:pPr>
            <a:r>
              <a:rPr lang="da-DK" sz="1400" dirty="0" smtClean="0">
                <a:latin typeface="Calibri" panose="020F0502020204030204" pitchFamily="34" charset="0"/>
                <a:cs typeface="Arial" pitchFamily="34" charset="0"/>
              </a:rPr>
              <a:t>Bemærk: Prøvetiden forlænges ikke.      </a:t>
            </a:r>
          </a:p>
          <a:p>
            <a:pPr marL="457200" lvl="1" indent="0">
              <a:spcBef>
                <a:spcPts val="300"/>
              </a:spcBef>
              <a:spcAft>
                <a:spcPts val="0"/>
              </a:spcAft>
              <a:buNone/>
            </a:pPr>
            <a:r>
              <a:rPr lang="da-DK" sz="1400" dirty="0" smtClean="0">
                <a:latin typeface="Calibri" panose="020F0502020204030204" pitchFamily="34" charset="0"/>
                <a:cs typeface="Arial" pitchFamily="34" charset="0"/>
              </a:rPr>
              <a:t>     </a:t>
            </a:r>
          </a:p>
          <a:p>
            <a:pPr marL="457200" lvl="1" indent="0">
              <a:spcBef>
                <a:spcPts val="300"/>
              </a:spcBef>
              <a:spcAft>
                <a:spcPts val="0"/>
              </a:spcAft>
              <a:buNone/>
            </a:pPr>
            <a:r>
              <a:rPr lang="da-DK" sz="1400" dirty="0" smtClean="0">
                <a:latin typeface="Calibri" panose="020F0502020204030204" pitchFamily="34" charset="0"/>
                <a:cs typeface="Arial" pitchFamily="34" charset="0"/>
              </a:rPr>
              <a:t>Mundtlig: Rektor kan give lov til AT man deltager i prøven som den sidste på eksamensdagen, </a:t>
            </a:r>
          </a:p>
          <a:p>
            <a:pPr marL="457200" lvl="1" indent="0">
              <a:spcBef>
                <a:spcPts val="300"/>
              </a:spcBef>
              <a:spcAft>
                <a:spcPts val="0"/>
              </a:spcAft>
              <a:buNone/>
            </a:pPr>
            <a:r>
              <a:rPr lang="da-DK" sz="1400" dirty="0" smtClean="0">
                <a:latin typeface="Calibri" panose="020F0502020204030204" pitchFamily="34" charset="0"/>
                <a:cs typeface="Arial" pitchFamily="34" charset="0"/>
              </a:rPr>
              <a:t>hvis forsinkelsen er rimeligt begrundet. </a:t>
            </a:r>
          </a:p>
          <a:p>
            <a:endParaRPr lang="da-DK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Hvis man bliver syg</a:t>
            </a:r>
            <a:endParaRPr lang="da-DK" dirty="0"/>
          </a:p>
        </p:txBody>
      </p:sp>
      <p:sp>
        <p:nvSpPr>
          <p:cNvPr id="16386" name="Pladsholder til indhold 1"/>
          <p:cNvSpPr>
            <a:spLocks noGrp="1"/>
          </p:cNvSpPr>
          <p:nvPr>
            <p:ph sz="quarter" idx="13"/>
          </p:nvPr>
        </p:nvSpPr>
        <p:spPr>
          <a:xfrm>
            <a:off x="395536" y="1772816"/>
            <a:ext cx="8572500" cy="4525962"/>
          </a:xfrm>
        </p:spPr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da-DK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Kontakt straks skolen</a:t>
            </a:r>
          </a:p>
          <a:p>
            <a:pPr>
              <a:spcBef>
                <a:spcPts val="1000"/>
              </a:spcBef>
            </a:pP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Sygdom skal dokumenteres – lægeerklæring</a:t>
            </a:r>
          </a:p>
          <a:p>
            <a:pPr>
              <a:spcBef>
                <a:spcPts val="1000"/>
              </a:spcBef>
            </a:pP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Skriftlig prøve: sygeeksamen i august</a:t>
            </a:r>
          </a:p>
          <a:p>
            <a:pPr>
              <a:spcBef>
                <a:spcPts val="1000"/>
              </a:spcBef>
            </a:pP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Mundtlig prøve: sygeeksamen i august.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Skolen fastlægger dato 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da-DK" sz="2400" i="1" dirty="0" smtClean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Arial" pitchFamily="34" charset="0"/>
              </a:rPr>
              <a:t>evt. senere i samme eksamensperiode.</a:t>
            </a:r>
          </a:p>
          <a:p>
            <a:pPr marL="109537" indent="0" algn="r">
              <a:spcBef>
                <a:spcPts val="1000"/>
              </a:spcBef>
              <a:buNone/>
            </a:pPr>
            <a:endParaRPr lang="da-DK" sz="2000" dirty="0" smtClean="0">
              <a:latin typeface="Arial" pitchFamily="34" charset="0"/>
              <a:cs typeface="Arial" pitchFamily="34" charset="0"/>
            </a:endParaRPr>
          </a:p>
          <a:p>
            <a:pPr marL="109537" indent="0" algn="r">
              <a:spcBef>
                <a:spcPts val="1000"/>
              </a:spcBef>
              <a:buNone/>
            </a:pPr>
            <a:endParaRPr lang="da-DK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08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SNYD</a:t>
            </a:r>
            <a:endParaRPr lang="da-DK" dirty="0"/>
          </a:p>
        </p:txBody>
      </p:sp>
      <p:sp>
        <p:nvSpPr>
          <p:cNvPr id="17410" name="Pladsholder til indhold 1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429684" cy="4176464"/>
          </a:xfrm>
        </p:spPr>
        <p:txBody>
          <a:bodyPr>
            <a:normAutofit fontScale="62500" lnSpcReduction="20000"/>
          </a:bodyPr>
          <a:lstStyle/>
          <a:p>
            <a:pPr marL="109537" indent="0">
              <a:buNone/>
            </a:pPr>
            <a:r>
              <a:rPr lang="da-DK" sz="36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Lad være!!</a:t>
            </a:r>
          </a:p>
          <a:p>
            <a:pPr>
              <a:buNone/>
            </a:pPr>
            <a:endParaRPr lang="da-DK" sz="800" dirty="0" smtClean="0">
              <a:latin typeface="Calibri" panose="020F0502020204030204" pitchFamily="34" charset="0"/>
              <a:cs typeface="Arial" pitchFamily="34" charset="0"/>
            </a:endParaRP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Snyd er: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At skaffe sig eller give uretmæssig hjælp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At bruge </a:t>
            </a:r>
            <a:r>
              <a:rPr lang="da-DK" sz="2400" b="1" dirty="0" smtClean="0">
                <a:latin typeface="Calibri" panose="020F0502020204030204" pitchFamily="34" charset="0"/>
                <a:cs typeface="Arial" pitchFamily="34" charset="0"/>
              </a:rPr>
              <a:t>ikke-tilladte hjælpemidler </a:t>
            </a:r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                                                                                           (Sørg for at få en liste over de hjælpemidler, du må bruge fra dine faglærere).</a:t>
            </a:r>
          </a:p>
          <a:p>
            <a:pPr lvl="1"/>
            <a:endParaRPr lang="da-DK" sz="1800" dirty="0" smtClean="0">
              <a:latin typeface="Calibri" panose="020F0502020204030204" pitchFamily="34" charset="0"/>
              <a:cs typeface="Arial" pitchFamily="34" charset="0"/>
            </a:endParaRPr>
          </a:p>
          <a:p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Ved konstateret snyd TILDELES </a:t>
            </a:r>
            <a:r>
              <a:rPr lang="da-DK" sz="2400" dirty="0" err="1" smtClean="0">
                <a:latin typeface="Calibri" panose="020F0502020204030204" pitchFamily="34" charset="0"/>
                <a:cs typeface="Arial" pitchFamily="34" charset="0"/>
              </a:rPr>
              <a:t>eksaminaden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  </a:t>
            </a:r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KARAKTEREN </a:t>
            </a:r>
            <a:r>
              <a:rPr lang="da-DK" sz="2400" b="1" dirty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-3 </a:t>
            </a:r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eller 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eksaminanden </a:t>
            </a:r>
            <a:r>
              <a:rPr lang="da-DK" sz="2400" b="1" dirty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bortvises </a:t>
            </a:r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fra den pågældende </a:t>
            </a:r>
            <a:r>
              <a:rPr lang="da-DK" sz="2400" dirty="0" err="1">
                <a:latin typeface="Calibri" panose="020F0502020204030204" pitchFamily="34" charset="0"/>
                <a:cs typeface="Arial" pitchFamily="34" charset="0"/>
              </a:rPr>
              <a:t>PRØVe</a:t>
            </a:r>
            <a:r>
              <a:rPr lang="da-DK" sz="2400" dirty="0">
                <a:latin typeface="Calibri" panose="020F0502020204030204" pitchFamily="34" charset="0"/>
                <a:cs typeface="Arial" pitchFamily="34" charset="0"/>
              </a:rPr>
              <a:t> – og kan først aflægge prøven igen i den følgende termin, hvor prøven afholdes – dvs. næste sommer.</a:t>
            </a: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Skriftlig eksamen: eksamensvagterne kontrollerer løbende </a:t>
            </a: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Mundtlig eksamen: </a:t>
            </a:r>
            <a:r>
              <a:rPr lang="da-DK" sz="2400" dirty="0" err="1" smtClean="0">
                <a:latin typeface="Calibri" panose="020F0502020204030204" pitchFamily="34" charset="0"/>
                <a:cs typeface="Arial" pitchFamily="34" charset="0"/>
              </a:rPr>
              <a:t>deR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 udføres </a:t>
            </a:r>
            <a:r>
              <a:rPr lang="da-DK" sz="2400" dirty="0" err="1" smtClean="0">
                <a:latin typeface="Calibri" panose="020F0502020204030204" pitchFamily="34" charset="0"/>
                <a:cs typeface="Arial" pitchFamily="34" charset="0"/>
              </a:rPr>
              <a:t>stikPRøvekontrol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 under forberedelsen.</a:t>
            </a:r>
          </a:p>
          <a:p>
            <a:pPr marL="109537" indent="0" algn="r">
              <a:buNone/>
            </a:pPr>
            <a:endParaRPr lang="da-DK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81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26770" y="116632"/>
            <a:ext cx="8229600" cy="73717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KLAGE?</a:t>
            </a:r>
            <a:endParaRPr lang="da-DK" dirty="0"/>
          </a:p>
        </p:txBody>
      </p:sp>
      <p:sp>
        <p:nvSpPr>
          <p:cNvPr id="17410" name="Pladsholder til indhold 1"/>
          <p:cNvSpPr>
            <a:spLocks noGrp="1"/>
          </p:cNvSpPr>
          <p:nvPr>
            <p:ph sz="quarter" idx="13"/>
          </p:nvPr>
        </p:nvSpPr>
        <p:spPr>
          <a:xfrm>
            <a:off x="326728" y="548680"/>
            <a:ext cx="8429684" cy="5112568"/>
          </a:xfrm>
        </p:spPr>
        <p:txBody>
          <a:bodyPr>
            <a:normAutofit fontScale="55000" lnSpcReduction="20000"/>
          </a:bodyPr>
          <a:lstStyle/>
          <a:p>
            <a:pPr marL="109537" indent="0">
              <a:buNone/>
            </a:pPr>
            <a:r>
              <a:rPr lang="da-DK" sz="36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en </a:t>
            </a:r>
            <a:r>
              <a:rPr lang="da-DK" sz="3600" b="1" dirty="0" err="1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ombedømmelse</a:t>
            </a:r>
            <a:r>
              <a:rPr lang="da-DK" sz="36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 eller omprøve kan medføre lavere karakter!</a:t>
            </a:r>
          </a:p>
          <a:p>
            <a:pPr>
              <a:buNone/>
            </a:pPr>
            <a:endParaRPr lang="da-DK" sz="800" dirty="0" smtClean="0">
              <a:latin typeface="Calibri" panose="020F0502020204030204" pitchFamily="34" charset="0"/>
              <a:cs typeface="Arial" pitchFamily="34" charset="0"/>
            </a:endParaRP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Man kan klage over: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Eksamensgrundlaget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Prøveforløbet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Bedømmelsen</a:t>
            </a: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En klage skal være: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Skriftlig og begrundet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Indgives til rektor senest 2 uger efter karakteren kendes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Kopi af spørgsmål/opgave udleveres til klageren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Rektor kan enten fremme eller afvise klagen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En afvisning skal være skriftlig og </a:t>
            </a:r>
            <a:r>
              <a:rPr lang="da-DK" sz="2400" dirty="0" err="1" smtClean="0">
                <a:latin typeface="Calibri" panose="020F0502020204030204" pitchFamily="34" charset="0"/>
                <a:cs typeface="Arial" pitchFamily="34" charset="0"/>
              </a:rPr>
              <a:t>begundet</a:t>
            </a:r>
            <a:endParaRPr lang="da-DK" sz="2400" dirty="0" smtClean="0">
              <a:latin typeface="Calibri" panose="020F0502020204030204" pitchFamily="34" charset="0"/>
              <a:cs typeface="Arial" pitchFamily="34" charset="0"/>
            </a:endParaRP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Hvis klagen fremmes, får rektor udtalelse fra eksaminator/censor (frist 2 uger)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Klageren får mulighed for at kommentere på udtalelsen (frist 1 uge)</a:t>
            </a:r>
          </a:p>
          <a:p>
            <a:pPr lvl="1"/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Derefter beslutter rektor følgende: tilbud om ny bedømmelse (skriftlig prøve), Tilbud om ny prøve (mundtlig prøve) eller afvisning af klagen </a:t>
            </a:r>
            <a:endParaRPr lang="da-DK" sz="2400" dirty="0">
              <a:latin typeface="Calibri" panose="020F0502020204030204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da-DK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89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Planlægning</a:t>
            </a:r>
            <a:endParaRPr lang="da-DK" dirty="0"/>
          </a:p>
        </p:txBody>
      </p:sp>
      <p:sp>
        <p:nvSpPr>
          <p:cNvPr id="17410" name="Pladsholder til indhold 1"/>
          <p:cNvSpPr>
            <a:spLocks noGrp="1"/>
          </p:cNvSpPr>
          <p:nvPr>
            <p:ph sz="quarter" idx="13"/>
          </p:nvPr>
        </p:nvSpPr>
        <p:spPr>
          <a:xfrm>
            <a:off x="308400" y="714352"/>
            <a:ext cx="8429684" cy="4752528"/>
          </a:xfrm>
        </p:spPr>
        <p:txBody>
          <a:bodyPr>
            <a:normAutofit fontScale="70000" lnSpcReduction="20000"/>
          </a:bodyPr>
          <a:lstStyle/>
          <a:p>
            <a:pPr marL="109537" indent="0">
              <a:buNone/>
            </a:pPr>
            <a:endParaRPr lang="da-DK" sz="3600" b="1" dirty="0" smtClean="0">
              <a:solidFill>
                <a:srgbClr val="FF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>
              <a:buNone/>
            </a:pPr>
            <a:endParaRPr lang="da-DK" sz="800" dirty="0" smtClean="0">
              <a:latin typeface="Calibri" panose="020F0502020204030204" pitchFamily="34" charset="0"/>
              <a:cs typeface="Arial" pitchFamily="34" charset="0"/>
            </a:endParaRP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Sæt dig ind i de reglerne for de fag, du skal op i. Hvad med hjælpemidler, forberedelse osv.? (læs om faget i det 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BLÅ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hæfte)</a:t>
            </a: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Undervisningsbeskrivelse for mulige eksamensfag skal være færdigredigeret af lærerne d. 5.5. Kig dem igennem – og spørg læreren, hvis du er i tvivl om noget i den. Brug den! – fx til at planlægge din læseperiode.</a:t>
            </a:r>
          </a:p>
          <a:p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Planlæg din læseperiode!!!</a:t>
            </a:r>
          </a:p>
          <a:p>
            <a:pPr marL="0" indent="0">
              <a:buNone/>
            </a:pP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Se grundigt på din eksamensplan og overvej, hvor der især er planlægningsproblemer.</a:t>
            </a:r>
          </a:p>
          <a:p>
            <a:pPr marL="0" indent="0">
              <a:buNone/>
            </a:pPr>
            <a:r>
              <a:rPr lang="da-DK" sz="2400" dirty="0" smtClean="0">
                <a:latin typeface="Calibri" panose="020F0502020204030204" pitchFamily="34" charset="0"/>
                <a:cs typeface="Arial" pitchFamily="34" charset="0"/>
              </a:rPr>
              <a:t>Der kan fx være en uge uden prøver – og derefter 2-3 prøver med 1-2 dage imellem. Dette skal du planlægge dig ud af – så lav en læseplan for hele perioden. Det er en god ide at diskutere den med andre i klasse …. Og vis den til din familie</a:t>
            </a:r>
            <a:r>
              <a:rPr lang="da-DK" sz="2400" dirty="0" smtClean="0">
                <a:latin typeface="Calibri" panose="020F0502020204030204" pitchFamily="34" charset="0"/>
                <a:cs typeface="Arial" pitchFamily="34" charset="0"/>
                <a:sym typeface="Wingdings" panose="05000000000000000000" pitchFamily="2" charset="2"/>
              </a:rPr>
              <a:t></a:t>
            </a:r>
            <a:endParaRPr lang="da-DK" sz="2400" dirty="0" smtClean="0">
              <a:latin typeface="Calibri" panose="020F0502020204030204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da-DK" sz="2400" dirty="0" smtClean="0">
              <a:latin typeface="Calibri" panose="020F0502020204030204" pitchFamily="34" charset="0"/>
              <a:cs typeface="Arial" pitchFamily="34" charset="0"/>
            </a:endParaRPr>
          </a:p>
          <a:p>
            <a:pPr marL="109537" indent="0" algn="r">
              <a:buNone/>
            </a:pPr>
            <a:endParaRPr lang="da-DK" sz="1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67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Eksamensorientering</a:t>
            </a:r>
            <a:endParaRPr lang="da-DK" dirty="0"/>
          </a:p>
        </p:txBody>
      </p:sp>
      <p:sp>
        <p:nvSpPr>
          <p:cNvPr id="2" name="Pladsholder til indhold 1"/>
          <p:cNvSpPr>
            <a:spLocks noGrp="1"/>
          </p:cNvSpPr>
          <p:nvPr>
            <p:ph sz="quarter" idx="13"/>
          </p:nvPr>
        </p:nvSpPr>
        <p:spPr>
          <a:xfrm>
            <a:off x="457200" y="1340768"/>
            <a:ext cx="8229600" cy="5616624"/>
          </a:xfrm>
        </p:spPr>
        <p:txBody>
          <a:bodyPr>
            <a:normAutofit fontScale="47500" lnSpcReduction="20000"/>
          </a:bodyPr>
          <a:lstStyle/>
          <a:p>
            <a:pPr marL="109537" indent="0">
              <a:buNone/>
            </a:pPr>
            <a:endParaRPr lang="da-DK" sz="2000" dirty="0" smtClean="0"/>
          </a:p>
          <a:p>
            <a:pPr marL="109537" indent="0">
              <a:buNone/>
            </a:pPr>
            <a:endParaRPr lang="da-DK" sz="3300" b="1" dirty="0" smtClean="0">
              <a:latin typeface="Calibri" panose="020F0502020204030204" pitchFamily="34" charset="0"/>
            </a:endParaRPr>
          </a:p>
          <a:p>
            <a:pPr marL="109537" indent="0">
              <a:buNone/>
            </a:pPr>
            <a:r>
              <a:rPr lang="da-DK" sz="3800" b="1" dirty="0" smtClean="0">
                <a:latin typeface="Calibri" panose="020F0502020204030204" pitchFamily="34" charset="0"/>
              </a:rPr>
              <a:t>EKSAMENSORIENTERING: Se det </a:t>
            </a:r>
            <a:r>
              <a:rPr lang="da-DK" sz="3800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blå</a:t>
            </a:r>
            <a:r>
              <a:rPr lang="da-DK" sz="3800" b="1" dirty="0" smtClean="0">
                <a:latin typeface="Calibri" panose="020F0502020204030204" pitchFamily="34" charset="0"/>
              </a:rPr>
              <a:t> eksamenshæfte side 12, §6.</a:t>
            </a:r>
          </a:p>
          <a:p>
            <a:pPr marL="109537" indent="0">
              <a:buNone/>
            </a:pPr>
            <a:endParaRPr lang="da-DK" sz="3800" b="1" dirty="0" smtClean="0">
              <a:latin typeface="Calibri" panose="020F0502020204030204" pitchFamily="34" charset="0"/>
            </a:endParaRPr>
          </a:p>
          <a:p>
            <a:pPr marL="109537" indent="0">
              <a:buNone/>
            </a:pPr>
            <a:r>
              <a:rPr lang="da-DK" sz="3800" b="1" dirty="0" smtClean="0">
                <a:latin typeface="Calibri" panose="020F0502020204030204" pitchFamily="34" charset="0"/>
              </a:rPr>
              <a:t>Hvad ved du?</a:t>
            </a:r>
          </a:p>
          <a:p>
            <a:pPr marL="109537" indent="0">
              <a:buNone/>
            </a:pPr>
            <a:r>
              <a:rPr lang="da-DK" sz="3800" b="1" dirty="0" smtClean="0">
                <a:latin typeface="Calibri" panose="020F0502020204030204" pitchFamily="34" charset="0"/>
              </a:rPr>
              <a:t>Hvordan tæller eksamenskarakterer fra 1.g?</a:t>
            </a:r>
          </a:p>
          <a:p>
            <a:pPr marL="109537" indent="0">
              <a:buNone/>
            </a:pPr>
            <a:r>
              <a:rPr lang="da-DK" sz="3800" b="1" dirty="0" smtClean="0">
                <a:latin typeface="Calibri" panose="020F0502020204030204" pitchFamily="34" charset="0"/>
              </a:rPr>
              <a:t>Hvem bestemmer hvilke fag du skal til eksamen i?</a:t>
            </a:r>
          </a:p>
          <a:p>
            <a:pPr marL="109537" indent="0">
              <a:buNone/>
            </a:pPr>
            <a:r>
              <a:rPr lang="da-DK" sz="3800" b="1" dirty="0" smtClean="0">
                <a:latin typeface="Calibri" panose="020F0502020204030204" pitchFamily="34" charset="0"/>
              </a:rPr>
              <a:t>Eksamen … karakterer … og årskarakterer …</a:t>
            </a:r>
            <a:endParaRPr lang="da-DK" sz="3800" b="1" dirty="0">
              <a:latin typeface="Calibri" panose="020F0502020204030204" pitchFamily="34" charset="0"/>
            </a:endParaRPr>
          </a:p>
          <a:p>
            <a:pPr marL="109537" indent="0">
              <a:buNone/>
            </a:pPr>
            <a:r>
              <a:rPr lang="da-DK" sz="3800" b="1" dirty="0">
                <a:latin typeface="Calibri" panose="020F0502020204030204" pitchFamily="34" charset="0"/>
              </a:rPr>
              <a:t>Hvem medvirker</a:t>
            </a:r>
            <a:r>
              <a:rPr lang="da-DK" sz="3800" b="1" dirty="0" smtClean="0">
                <a:latin typeface="Calibri" panose="020F0502020204030204" pitchFamily="34" charset="0"/>
              </a:rPr>
              <a:t>?</a:t>
            </a:r>
          </a:p>
          <a:p>
            <a:pPr marL="109537" indent="0">
              <a:buNone/>
            </a:pPr>
            <a:r>
              <a:rPr lang="da-DK" sz="3800" b="1" dirty="0" smtClean="0">
                <a:latin typeface="Calibri" panose="020F0502020204030204" pitchFamily="34" charset="0"/>
              </a:rPr>
              <a:t>…???</a:t>
            </a:r>
            <a:endParaRPr lang="da-DK" sz="3800" b="1" dirty="0">
              <a:latin typeface="Calibri" panose="020F0502020204030204" pitchFamily="34" charset="0"/>
            </a:endParaRPr>
          </a:p>
          <a:p>
            <a:pPr marL="109537" indent="0">
              <a:buNone/>
            </a:pPr>
            <a:endParaRPr lang="da-DK" dirty="0" smtClean="0"/>
          </a:p>
          <a:p>
            <a:pPr marL="109537" indent="0">
              <a:buNone/>
            </a:pPr>
            <a:endParaRPr lang="da-DK" dirty="0"/>
          </a:p>
          <a:p>
            <a:pPr marL="109537" indent="0">
              <a:buNone/>
            </a:pPr>
            <a:endParaRPr lang="da-DK" dirty="0" smtClean="0"/>
          </a:p>
          <a:p>
            <a:pPr marL="109537" indent="0">
              <a:buNone/>
            </a:pPr>
            <a:endParaRPr lang="da-DK" dirty="0" smtClean="0"/>
          </a:p>
          <a:p>
            <a:pPr marL="109537" indent="0">
              <a:buNone/>
            </a:pPr>
            <a:endParaRPr lang="da-DK" dirty="0"/>
          </a:p>
          <a:p>
            <a:pPr marL="109537" indent="0" algn="r">
              <a:buNone/>
            </a:pPr>
            <a:r>
              <a:rPr lang="da-DK" dirty="0" smtClean="0"/>
              <a:t>				</a:t>
            </a:r>
          </a:p>
          <a:p>
            <a:pPr marL="109537" indent="0" algn="r">
              <a:buNone/>
            </a:pPr>
            <a:endParaRPr lang="da-DK" sz="1200" b="1" i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90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Pladsholder til indhold 1"/>
          <p:cNvSpPr>
            <a:spLocks noGrp="1"/>
          </p:cNvSpPr>
          <p:nvPr>
            <p:ph sz="quarter" idx="13"/>
          </p:nvPr>
        </p:nvSpPr>
        <p:spPr>
          <a:xfrm>
            <a:off x="3920938" y="0"/>
            <a:ext cx="4564695" cy="5805263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buFont typeface="Wingdings 3" pitchFamily="18" charset="2"/>
              <a:buNone/>
            </a:pPr>
            <a:endParaRPr lang="da-DK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3" pitchFamily="18" charset="2"/>
              <a:buNone/>
            </a:pPr>
            <a:endParaRPr lang="da-DK" dirty="0">
              <a:latin typeface="Arial" pitchFamily="34" charset="0"/>
              <a:cs typeface="Arial" pitchFamily="34" charset="0"/>
            </a:endParaRPr>
          </a:p>
          <a:p>
            <a:pPr marL="182563" indent="0" eaLnBrk="1" hangingPunct="1">
              <a:buFont typeface="Wingdings 3" pitchFamily="18" charset="2"/>
              <a:buNone/>
            </a:pPr>
            <a:r>
              <a:rPr lang="da-DK" sz="6400" dirty="0" smtClean="0">
                <a:latin typeface="Arial" pitchFamily="34" charset="0"/>
                <a:cs typeface="Arial" pitchFamily="34" charset="0"/>
              </a:rPr>
              <a:t>Hvis du er i tvivl om noget, har spørgsmål, undrer dig over din eksamensplan ..., ...</a:t>
            </a:r>
          </a:p>
          <a:p>
            <a:pPr eaLnBrk="1" hangingPunct="1">
              <a:buFont typeface="Wingdings 3" pitchFamily="18" charset="2"/>
              <a:buNone/>
            </a:pPr>
            <a:endParaRPr lang="da-DK" sz="6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da-DK" sz="6400" dirty="0" smtClean="0">
                <a:latin typeface="Arial" pitchFamily="34" charset="0"/>
                <a:cs typeface="Arial" pitchFamily="34" charset="0"/>
              </a:rPr>
              <a:t>	Så kom og spørg ...</a:t>
            </a:r>
          </a:p>
          <a:p>
            <a:pPr eaLnBrk="1" hangingPunct="1">
              <a:buFont typeface="Wingdings 3" pitchFamily="18" charset="2"/>
              <a:buNone/>
            </a:pPr>
            <a:r>
              <a:rPr lang="da-DK" sz="6400" dirty="0" smtClean="0">
                <a:latin typeface="Arial" pitchFamily="34" charset="0"/>
                <a:cs typeface="Arial" pitchFamily="34" charset="0"/>
              </a:rPr>
              <a:t> ... eller send en </a:t>
            </a:r>
            <a:r>
              <a:rPr lang="da-DK" sz="6400" dirty="0" err="1" smtClean="0">
                <a:latin typeface="Arial" pitchFamily="34" charset="0"/>
                <a:cs typeface="Arial" pitchFamily="34" charset="0"/>
              </a:rPr>
              <a:t>Lectio</a:t>
            </a:r>
            <a:r>
              <a:rPr lang="da-DK" sz="6400" dirty="0" smtClean="0">
                <a:latin typeface="Arial" pitchFamily="34" charset="0"/>
                <a:cs typeface="Arial" pitchFamily="34" charset="0"/>
              </a:rPr>
              <a:t> besked til VS</a:t>
            </a:r>
          </a:p>
          <a:p>
            <a:pPr eaLnBrk="1" hangingPunct="1">
              <a:buFont typeface="Wingdings 3" pitchFamily="18" charset="2"/>
              <a:buNone/>
            </a:pPr>
            <a:r>
              <a:rPr lang="da-DK" sz="6400" dirty="0">
                <a:latin typeface="Arial" pitchFamily="34" charset="0"/>
                <a:cs typeface="Arial" pitchFamily="34" charset="0"/>
              </a:rPr>
              <a:t> </a:t>
            </a:r>
            <a:r>
              <a:rPr lang="da-DK" sz="6400" dirty="0" smtClean="0">
                <a:latin typeface="Arial" pitchFamily="34" charset="0"/>
                <a:cs typeface="Arial" pitchFamily="34" charset="0"/>
              </a:rPr>
              <a:t>… eller en sms 2292 2705</a:t>
            </a:r>
          </a:p>
          <a:p>
            <a:pPr eaLnBrk="1" hangingPunct="1">
              <a:buFont typeface="Wingdings 3" pitchFamily="18" charset="2"/>
              <a:buNone/>
            </a:pPr>
            <a:r>
              <a:rPr lang="da-DK" sz="6400" dirty="0" smtClean="0">
                <a:latin typeface="Arial" pitchFamily="34" charset="0"/>
                <a:cs typeface="Arial" pitchFamily="34" charset="0"/>
              </a:rPr>
              <a:t> ... eller en </a:t>
            </a:r>
            <a:r>
              <a:rPr lang="da-DK" sz="6400" dirty="0" err="1" smtClean="0">
                <a:latin typeface="Arial" pitchFamily="34" charset="0"/>
                <a:cs typeface="Arial" pitchFamily="34" charset="0"/>
              </a:rPr>
              <a:t>maiL</a:t>
            </a:r>
            <a:r>
              <a:rPr lang="da-DK" sz="6400" dirty="0" smtClean="0">
                <a:latin typeface="Arial" pitchFamily="34" charset="0"/>
                <a:cs typeface="Arial" pitchFamily="34" charset="0"/>
              </a:rPr>
              <a:t> VS@VESTFYNS-GYM.DK</a:t>
            </a:r>
          </a:p>
          <a:p>
            <a:pPr eaLnBrk="1" hangingPunct="1">
              <a:buFont typeface="Wingdings 3" pitchFamily="18" charset="2"/>
              <a:buNone/>
            </a:pPr>
            <a:r>
              <a:rPr lang="da-DK" sz="6400" dirty="0" smtClean="0">
                <a:latin typeface="Arial" pitchFamily="34" charset="0"/>
                <a:cs typeface="Arial" pitchFamily="34" charset="0"/>
              </a:rPr>
              <a:t> ... eller ring (til skolen – eller min mobil.: 2292 2705)</a:t>
            </a:r>
          </a:p>
          <a:p>
            <a:pPr eaLnBrk="1" hangingPunct="1">
              <a:buFont typeface="Wingdings 3" pitchFamily="18" charset="2"/>
              <a:buNone/>
            </a:pPr>
            <a:endParaRPr lang="da-DK" sz="7200" dirty="0" smtClean="0"/>
          </a:p>
          <a:p>
            <a:pPr algn="ctr" eaLnBrk="1" hangingPunct="1">
              <a:buFont typeface="Wingdings 3" pitchFamily="18" charset="2"/>
              <a:buNone/>
            </a:pPr>
            <a:r>
              <a:rPr lang="da-DK" sz="72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GØR DIG UMAGE!</a:t>
            </a:r>
          </a:p>
          <a:p>
            <a:pPr algn="ctr" eaLnBrk="1" hangingPunct="1">
              <a:buFont typeface="Wingdings 3" pitchFamily="18" charset="2"/>
              <a:buNone/>
            </a:pPr>
            <a:r>
              <a:rPr lang="da-DK" sz="7200" b="1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HELD OG LYKKE </a:t>
            </a:r>
            <a:r>
              <a:rPr lang="da-DK" sz="7200" b="1" i="1" dirty="0" smtClean="0">
                <a:solidFill>
                  <a:srgbClr val="FF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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84784"/>
            <a:ext cx="3669418" cy="26416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En studentereksamen indeholder:</a:t>
            </a:r>
            <a:endParaRPr lang="da-DK" dirty="0"/>
          </a:p>
        </p:txBody>
      </p:sp>
      <p:sp>
        <p:nvSpPr>
          <p:cNvPr id="10242" name="Pladsholder til indhold 2"/>
          <p:cNvSpPr>
            <a:spLocks noGrp="1"/>
          </p:cNvSpPr>
          <p:nvPr>
            <p:ph sz="quarter" idx="13"/>
          </p:nvPr>
        </p:nvSpPr>
        <p:spPr>
          <a:xfrm>
            <a:off x="224626" y="1949529"/>
            <a:ext cx="8715436" cy="4864116"/>
          </a:xfrm>
        </p:spPr>
        <p:txBody>
          <a:bodyPr>
            <a:normAutofit lnSpcReduction="10000"/>
          </a:bodyPr>
          <a:lstStyle/>
          <a:p>
            <a:pPr algn="ctr">
              <a:buFont typeface="Wingdings 3" pitchFamily="18" charset="2"/>
              <a:buNone/>
            </a:pPr>
            <a:r>
              <a:rPr lang="da-DK" sz="1800" b="1" dirty="0" smtClean="0">
                <a:latin typeface="Calibri" panose="020F0502020204030204" pitchFamily="34" charset="0"/>
                <a:cs typeface="Arial" pitchFamily="34" charset="0"/>
              </a:rPr>
              <a:t>10 prøver.</a:t>
            </a:r>
          </a:p>
          <a:p>
            <a:pPr algn="ctr">
              <a:buFont typeface="Wingdings 3" pitchFamily="18" charset="2"/>
              <a:buNone/>
            </a:pPr>
            <a:r>
              <a:rPr lang="da-DK" sz="1800" b="1" dirty="0" smtClean="0">
                <a:latin typeface="Calibri" panose="020F0502020204030204" pitchFamily="34" charset="0"/>
                <a:cs typeface="Arial" pitchFamily="34" charset="0"/>
              </a:rPr>
              <a:t>NB: Hvis ekstra A-niveaufag </a:t>
            </a:r>
            <a:r>
              <a:rPr lang="da-DK" sz="1800" b="1" dirty="0" smtClean="0">
                <a:latin typeface="Calibri" panose="020F0502020204030204" pitchFamily="34" charset="0"/>
                <a:cs typeface="Arial" pitchFamily="34" charset="0"/>
                <a:sym typeface="Wingdings" pitchFamily="2" charset="2"/>
              </a:rPr>
              <a:t></a:t>
            </a:r>
            <a:r>
              <a:rPr lang="da-DK" sz="1800" b="1" dirty="0" smtClean="0">
                <a:latin typeface="Calibri" panose="020F0502020204030204" pitchFamily="34" charset="0"/>
                <a:cs typeface="Arial" pitchFamily="34" charset="0"/>
              </a:rPr>
              <a:t> en ekstra prøve.</a:t>
            </a:r>
          </a:p>
          <a:p>
            <a:pPr marL="109537" indent="0">
              <a:buNone/>
            </a:pPr>
            <a:endParaRPr lang="da-DK" sz="1800" dirty="0" smtClean="0">
              <a:solidFill>
                <a:srgbClr val="0000FF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Alle skal til mundtlig eksamen i SRP og skriftlig eksamen i DANSK.</a:t>
            </a:r>
          </a:p>
          <a:p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De 8 øvrige prøver udtrækkes blandt mulige skriftlige og mundtlige prøver (1.g – 2.g – 3.g).</a:t>
            </a:r>
          </a:p>
          <a:p>
            <a:pPr>
              <a:buNone/>
            </a:pPr>
            <a:r>
              <a:rPr lang="da-DK" sz="1800" b="1" dirty="0" smtClean="0">
                <a:latin typeface="Calibri" panose="020F0502020204030204" pitchFamily="34" charset="0"/>
                <a:cs typeface="Arial" pitchFamily="34" charset="0"/>
              </a:rPr>
              <a:t>VIGTIGT:</a:t>
            </a:r>
          </a:p>
          <a:p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For A-niveaufag, hvor der er mulighed for både mundtlig og skriftlig eksamen, udtrækkes altid </a:t>
            </a:r>
            <a:r>
              <a:rPr lang="da-DK" sz="18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mindst én af dem.</a:t>
            </a:r>
          </a:p>
          <a:p>
            <a:pPr marL="365125" lvl="1" indent="0">
              <a:buNone/>
            </a:pPr>
            <a:r>
              <a:rPr lang="da-DK" dirty="0" smtClean="0">
                <a:latin typeface="Calibri" panose="020F0502020204030204" pitchFamily="34" charset="0"/>
                <a:cs typeface="Arial" pitchFamily="34" charset="0"/>
              </a:rPr>
              <a:t>NB: ”mindst” betyder, at du godt kan komme op i faget både mundtligt og skriftligt</a:t>
            </a:r>
            <a:endParaRPr lang="da-DK" b="1" dirty="0" smtClean="0">
              <a:solidFill>
                <a:srgbClr val="FF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Alle skal have </a:t>
            </a:r>
            <a:r>
              <a:rPr lang="da-DK" sz="1800" b="1" u="sng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mindst</a:t>
            </a:r>
            <a:r>
              <a:rPr lang="da-DK" sz="18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itchFamily="34" charset="0"/>
              </a:rPr>
              <a:t> 3 skriftlige og 3 mundtlige prøver.</a:t>
            </a:r>
          </a:p>
          <a:p>
            <a:pPr>
              <a:buNone/>
            </a:pPr>
            <a:endParaRPr lang="da-DK" sz="2400" dirty="0" smtClean="0"/>
          </a:p>
          <a:p>
            <a:endParaRPr lang="da-DK" sz="2400" dirty="0" smtClean="0"/>
          </a:p>
          <a:p>
            <a:pPr>
              <a:buFont typeface="Wingdings 3" pitchFamily="18" charset="2"/>
              <a:buNone/>
            </a:pPr>
            <a:endParaRPr lang="da-DK" dirty="0" smtClean="0"/>
          </a:p>
          <a:p>
            <a:pPr>
              <a:buFont typeface="Wingdings 3" pitchFamily="18" charset="2"/>
              <a:buNone/>
            </a:pPr>
            <a:endParaRPr lang="da-DK" dirty="0" smtClean="0"/>
          </a:p>
          <a:p>
            <a:pPr>
              <a:buFont typeface="Wingdings 3" pitchFamily="18" charset="2"/>
              <a:buNone/>
            </a:pPr>
            <a:endParaRPr lang="da-D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Mere om prøvefagsudtræk</a:t>
            </a:r>
            <a:endParaRPr lang="da-DK" dirty="0"/>
          </a:p>
        </p:txBody>
      </p:sp>
      <p:sp>
        <p:nvSpPr>
          <p:cNvPr id="11266" name="Pladsholder til indhold 1"/>
          <p:cNvSpPr>
            <a:spLocks noGrp="1"/>
          </p:cNvSpPr>
          <p:nvPr>
            <p:ph sz="quarter" idx="13"/>
          </p:nvPr>
        </p:nvSpPr>
        <p:spPr>
          <a:xfrm>
            <a:off x="467544" y="1124744"/>
            <a:ext cx="7272808" cy="4536504"/>
          </a:xfrm>
        </p:spPr>
        <p:txBody>
          <a:bodyPr>
            <a:normAutofit fontScale="92500" lnSpcReduction="10000"/>
          </a:bodyPr>
          <a:lstStyle/>
          <a:p>
            <a:endParaRPr lang="da-DK" sz="2000" dirty="0" smtClean="0">
              <a:latin typeface="Arial" pitchFamily="34" charset="0"/>
              <a:cs typeface="Arial" pitchFamily="34" charset="0"/>
            </a:endParaRPr>
          </a:p>
          <a:p>
            <a:endParaRPr lang="da-DK" sz="2000" dirty="0" smtClean="0">
              <a:latin typeface="Arial" pitchFamily="34" charset="0"/>
              <a:cs typeface="Arial" pitchFamily="34" charset="0"/>
            </a:endParaRPr>
          </a:p>
          <a:p>
            <a:endParaRPr lang="da-DK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da-DK" sz="2000" dirty="0" smtClean="0">
                <a:latin typeface="Arial" pitchFamily="34" charset="0"/>
                <a:cs typeface="Arial" pitchFamily="34" charset="0"/>
              </a:rPr>
              <a:t>Prøver udtrækkes for hver elev individuelt – det er derfor ikke sikkert alle på et hold kommer op (bortset fra de kunstneriske fag og idræt).</a:t>
            </a:r>
          </a:p>
          <a:p>
            <a:endParaRPr lang="da-DK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da-DK" sz="2000" dirty="0" smtClean="0">
                <a:latin typeface="Arial" pitchFamily="34" charset="0"/>
                <a:cs typeface="Arial" pitchFamily="34" charset="0"/>
              </a:rPr>
              <a:t>I 1.g kommer du op i </a:t>
            </a:r>
            <a:r>
              <a:rPr lang="da-DK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ét eller ingen </a:t>
            </a:r>
            <a:r>
              <a:rPr lang="da-DK" sz="2000" dirty="0" smtClean="0">
                <a:latin typeface="Arial" pitchFamily="34" charset="0"/>
                <a:cs typeface="Arial" pitchFamily="34" charset="0"/>
              </a:rPr>
              <a:t>af de afsluttende fag.</a:t>
            </a:r>
          </a:p>
          <a:p>
            <a:endParaRPr lang="da-DK" sz="2000" dirty="0">
              <a:latin typeface="Arial" pitchFamily="34" charset="0"/>
              <a:cs typeface="Arial" pitchFamily="34" charset="0"/>
            </a:endParaRPr>
          </a:p>
          <a:p>
            <a:r>
              <a:rPr lang="da-DK" sz="2000" dirty="0" smtClean="0">
                <a:latin typeface="Arial" pitchFamily="34" charset="0"/>
                <a:cs typeface="Arial" pitchFamily="34" charset="0"/>
              </a:rPr>
              <a:t>Efter 2.g skal alle </a:t>
            </a:r>
            <a:r>
              <a:rPr lang="da-DK" dirty="0" smtClean="0">
                <a:latin typeface="Arial" pitchFamily="34" charset="0"/>
                <a:cs typeface="Arial" pitchFamily="34" charset="0"/>
              </a:rPr>
              <a:t>minimum</a:t>
            </a:r>
            <a:r>
              <a:rPr lang="da-DK" sz="2000" dirty="0" smtClean="0">
                <a:latin typeface="Arial" pitchFamily="34" charset="0"/>
                <a:cs typeface="Arial" pitchFamily="34" charset="0"/>
              </a:rPr>
              <a:t> have aflagt 2 prøver.</a:t>
            </a:r>
          </a:p>
          <a:p>
            <a:endParaRPr lang="da-DK" sz="2000" dirty="0">
              <a:latin typeface="Arial" pitchFamily="34" charset="0"/>
              <a:cs typeface="Arial" pitchFamily="34" charset="0"/>
            </a:endParaRPr>
          </a:p>
          <a:p>
            <a:pPr marL="109537" indent="0">
              <a:buNone/>
            </a:pPr>
            <a:endParaRPr lang="da-DK" sz="2000" dirty="0" smtClean="0">
              <a:latin typeface="Arial" pitchFamily="34" charset="0"/>
              <a:cs typeface="Arial" pitchFamily="34" charset="0"/>
            </a:endParaRPr>
          </a:p>
          <a:p>
            <a:pPr marL="109537" indent="0">
              <a:buNone/>
            </a:pPr>
            <a:endParaRPr lang="da-DK" sz="2000" dirty="0" smtClean="0">
              <a:latin typeface="Arial" pitchFamily="34" charset="0"/>
              <a:cs typeface="Arial" pitchFamily="34" charset="0"/>
            </a:endParaRPr>
          </a:p>
          <a:p>
            <a:pPr marL="109537" indent="0">
              <a:buNone/>
            </a:pPr>
            <a:endParaRPr lang="da-DK" sz="2000" dirty="0">
              <a:latin typeface="Arial" pitchFamily="34" charset="0"/>
              <a:cs typeface="Arial" pitchFamily="34" charset="0"/>
            </a:endParaRPr>
          </a:p>
          <a:p>
            <a:pPr marL="109537" indent="0">
              <a:buNone/>
            </a:pPr>
            <a:endParaRPr lang="da-DK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EKSAMEN OG Årsprøver</a:t>
            </a:r>
            <a:endParaRPr lang="da-DK" dirty="0"/>
          </a:p>
        </p:txBody>
      </p:sp>
      <p:sp>
        <p:nvSpPr>
          <p:cNvPr id="2" name="Pladsholder til indhold 1"/>
          <p:cNvSpPr>
            <a:spLocks noGrp="1"/>
          </p:cNvSpPr>
          <p:nvPr>
            <p:ph sz="quarter" idx="13"/>
          </p:nvPr>
        </p:nvSpPr>
        <p:spPr>
          <a:xfrm>
            <a:off x="395536" y="1275525"/>
            <a:ext cx="8363272" cy="4324126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  <a:buNone/>
            </a:pPr>
            <a:endParaRPr lang="da-DK" sz="2100" u="sng" dirty="0">
              <a:latin typeface="Calibri" panose="020F0502020204030204" pitchFamily="34" charset="0"/>
              <a:cs typeface="Arial" pitchFamily="34" charset="0"/>
            </a:endParaRPr>
          </a:p>
          <a:p>
            <a:r>
              <a:rPr lang="da-DK" sz="2100" dirty="0">
                <a:latin typeface="Calibri" panose="020F0502020204030204" pitchFamily="34" charset="0"/>
                <a:cs typeface="Arial" pitchFamily="34" charset="0"/>
              </a:rPr>
              <a:t>1.g: 	</a:t>
            </a:r>
            <a:r>
              <a:rPr lang="da-DK" sz="2100" dirty="0" smtClean="0">
                <a:latin typeface="Calibri" panose="020F0502020204030204" pitchFamily="34" charset="0"/>
                <a:cs typeface="Arial" pitchFamily="34" charset="0"/>
              </a:rPr>
              <a:t>3-5 PRØVER                                                                                                                     	</a:t>
            </a:r>
            <a:r>
              <a:rPr lang="da-DK" sz="2100" b="1" dirty="0" smtClean="0">
                <a:latin typeface="Calibri" panose="020F0502020204030204" pitchFamily="34" charset="0"/>
                <a:cs typeface="Arial" pitchFamily="34" charset="0"/>
              </a:rPr>
              <a:t>mundtlige prøver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2100" dirty="0">
                <a:latin typeface="Calibri" panose="020F0502020204030204" pitchFamily="34" charset="0"/>
                <a:cs typeface="Arial" pitchFamily="34" charset="0"/>
              </a:rPr>
              <a:t>		</a:t>
            </a:r>
            <a:r>
              <a:rPr lang="da-DK" sz="2100" dirty="0" smtClean="0">
                <a:latin typeface="Calibri" panose="020F0502020204030204" pitchFamily="34" charset="0"/>
                <a:cs typeface="Arial" pitchFamily="34" charset="0"/>
              </a:rPr>
              <a:t>(DHO, </a:t>
            </a:r>
            <a:r>
              <a:rPr lang="da-DK" sz="2100" dirty="0" err="1" smtClean="0">
                <a:latin typeface="Calibri" panose="020F0502020204030204" pitchFamily="34" charset="0"/>
                <a:cs typeface="Arial" pitchFamily="34" charset="0"/>
              </a:rPr>
              <a:t>sTUDIERETNINGSFAG</a:t>
            </a:r>
            <a:r>
              <a:rPr lang="da-DK" sz="2100" dirty="0" smtClean="0">
                <a:latin typeface="Calibri" panose="020F0502020204030204" pitchFamily="34" charset="0"/>
                <a:cs typeface="Arial" pitchFamily="34" charset="0"/>
              </a:rPr>
              <a:t> B, MATEMATIK B + EVT. EKSAMEN/Årsprøve)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da-DK" sz="2100" dirty="0" smtClean="0">
                <a:latin typeface="Calibri" panose="020F0502020204030204" pitchFamily="34" charset="0"/>
                <a:cs typeface="Arial" pitchFamily="34" charset="0"/>
              </a:rPr>
              <a:t>		 </a:t>
            </a:r>
            <a:r>
              <a:rPr lang="da-DK" sz="2100" b="1" dirty="0" smtClean="0">
                <a:latin typeface="Calibri" panose="020F0502020204030204" pitchFamily="34" charset="0"/>
                <a:cs typeface="Arial" pitchFamily="34" charset="0"/>
              </a:rPr>
              <a:t>Skriftlig årsprøve i eng B</a:t>
            </a:r>
            <a:r>
              <a:rPr lang="da-DK" sz="2100" dirty="0" smtClean="0">
                <a:latin typeface="Calibri" panose="020F0502020204030204" pitchFamily="34" charset="0"/>
                <a:cs typeface="Arial" pitchFamily="34" charset="0"/>
              </a:rPr>
              <a:t>	</a:t>
            </a:r>
          </a:p>
          <a:p>
            <a:r>
              <a:rPr lang="da-DK" sz="2100" dirty="0" smtClean="0">
                <a:latin typeface="Calibri" panose="020F0502020204030204" pitchFamily="34" charset="0"/>
                <a:cs typeface="Arial" pitchFamily="34" charset="0"/>
              </a:rPr>
              <a:t>2.g</a:t>
            </a:r>
            <a:r>
              <a:rPr lang="da-DK" sz="2100" dirty="0">
                <a:latin typeface="Calibri" panose="020F0502020204030204" pitchFamily="34" charset="0"/>
                <a:cs typeface="Arial" pitchFamily="34" charset="0"/>
              </a:rPr>
              <a:t>: 	</a:t>
            </a:r>
            <a:r>
              <a:rPr lang="da-DK" sz="2100" dirty="0" smtClean="0">
                <a:latin typeface="Calibri" panose="020F0502020204030204" pitchFamily="34" charset="0"/>
                <a:cs typeface="Arial" pitchFamily="34" charset="0"/>
              </a:rPr>
              <a:t>4-6 PRØVER                                                                                                                              	</a:t>
            </a:r>
            <a:r>
              <a:rPr lang="da-DK" sz="2100" b="1" dirty="0" err="1" smtClean="0">
                <a:latin typeface="Calibri" panose="020F0502020204030204" pitchFamily="34" charset="0"/>
                <a:cs typeface="Arial" pitchFamily="34" charset="0"/>
              </a:rPr>
              <a:t>mundtligE</a:t>
            </a:r>
            <a:r>
              <a:rPr lang="da-DK" sz="2100" b="1" dirty="0" smtClean="0">
                <a:latin typeface="Calibri" panose="020F0502020204030204" pitchFamily="34" charset="0"/>
                <a:cs typeface="Arial" pitchFamily="34" charset="0"/>
              </a:rPr>
              <a:t> ÅRSPRØVER                                                                                                                                       	</a:t>
            </a:r>
            <a:r>
              <a:rPr lang="da-DK" sz="2100" dirty="0" smtClean="0">
                <a:latin typeface="Calibri" panose="020F0502020204030204" pitchFamily="34" charset="0"/>
                <a:cs typeface="Arial" pitchFamily="34" charset="0"/>
              </a:rPr>
              <a:t>(SRO, matematik A)</a:t>
            </a:r>
            <a:endParaRPr lang="da-DK" sz="2100" dirty="0">
              <a:latin typeface="Calibri" panose="020F0502020204030204" pitchFamily="34" charset="0"/>
              <a:cs typeface="Arial" pitchFamily="34" charset="0"/>
            </a:endParaRPr>
          </a:p>
          <a:p>
            <a:pPr>
              <a:buNone/>
            </a:pPr>
            <a:r>
              <a:rPr lang="da-DK" sz="2100" b="1" dirty="0">
                <a:latin typeface="Calibri" panose="020F0502020204030204" pitchFamily="34" charset="0"/>
                <a:cs typeface="Arial" pitchFamily="34" charset="0"/>
              </a:rPr>
              <a:t>		</a:t>
            </a:r>
            <a:r>
              <a:rPr lang="da-DK" sz="2100" b="1" dirty="0" smtClean="0">
                <a:latin typeface="Calibri" panose="020F0502020204030204" pitchFamily="34" charset="0"/>
                <a:cs typeface="Arial" pitchFamily="34" charset="0"/>
              </a:rPr>
              <a:t>skriftlig </a:t>
            </a:r>
            <a:r>
              <a:rPr lang="da-DK" sz="2100" b="1" dirty="0">
                <a:latin typeface="Calibri" panose="020F0502020204030204" pitchFamily="34" charset="0"/>
                <a:cs typeface="Arial" pitchFamily="34" charset="0"/>
              </a:rPr>
              <a:t>årsprøve i </a:t>
            </a:r>
            <a:r>
              <a:rPr lang="da-DK" sz="2100" b="1" dirty="0" smtClean="0">
                <a:latin typeface="Calibri" panose="020F0502020204030204" pitchFamily="34" charset="0"/>
                <a:cs typeface="Arial" pitchFamily="34" charset="0"/>
              </a:rPr>
              <a:t>dansk og I engelsk A</a:t>
            </a:r>
            <a:endParaRPr lang="da-DK" sz="2100" b="1" dirty="0">
              <a:latin typeface="Calibri" panose="020F0502020204030204" pitchFamily="34" charset="0"/>
              <a:cs typeface="Arial" pitchFamily="34" charset="0"/>
            </a:endParaRPr>
          </a:p>
          <a:p>
            <a:pPr>
              <a:buNone/>
            </a:pPr>
            <a:r>
              <a:rPr lang="da-DK" sz="2100" b="1" dirty="0">
                <a:latin typeface="Calibri" panose="020F0502020204030204" pitchFamily="34" charset="0"/>
                <a:cs typeface="Arial" pitchFamily="34" charset="0"/>
              </a:rPr>
              <a:t>		</a:t>
            </a:r>
            <a:r>
              <a:rPr lang="da-DK" sz="2100" b="1" dirty="0" smtClean="0">
                <a:latin typeface="Calibri" panose="020F0502020204030204" pitchFamily="34" charset="0"/>
                <a:cs typeface="Arial" pitchFamily="34" charset="0"/>
              </a:rPr>
              <a:t>+ 1-3 eksaminer</a:t>
            </a:r>
            <a:endParaRPr lang="da-DK" sz="2100" b="1" dirty="0">
              <a:latin typeface="Calibri" panose="020F0502020204030204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da-DK" sz="2100" dirty="0">
              <a:latin typeface="Calibri" panose="020F0502020204030204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da-DK" sz="2100" dirty="0">
                <a:latin typeface="Calibri" panose="020F0502020204030204" pitchFamily="34" charset="0"/>
                <a:cs typeface="Arial" pitchFamily="34" charset="0"/>
              </a:rPr>
              <a:t>3.g:	</a:t>
            </a:r>
            <a:r>
              <a:rPr lang="da-DK" sz="2100" b="1" dirty="0" smtClean="0">
                <a:latin typeface="Calibri" panose="020F0502020204030204" pitchFamily="34" charset="0"/>
                <a:cs typeface="Arial" pitchFamily="34" charset="0"/>
              </a:rPr>
              <a:t>Resten</a:t>
            </a:r>
            <a:endParaRPr lang="da-DK" sz="2100" b="1" dirty="0">
              <a:latin typeface="Calibri" panose="020F0502020204030204" pitchFamily="34" charset="0"/>
              <a:cs typeface="Arial" pitchFamily="34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3130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Vægte</a:t>
            </a:r>
            <a:endParaRPr lang="da-DK" dirty="0"/>
          </a:p>
        </p:txBody>
      </p:sp>
      <p:sp>
        <p:nvSpPr>
          <p:cNvPr id="2" name="Pladsholder til indhold 1"/>
          <p:cNvSpPr>
            <a:spLocks noGrp="1"/>
          </p:cNvSpPr>
          <p:nvPr>
            <p:ph sz="quarter" idx="13"/>
          </p:nvPr>
        </p:nvSpPr>
        <p:spPr>
          <a:xfrm>
            <a:off x="214282" y="1481138"/>
            <a:ext cx="8715436" cy="452596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da-DK" b="1" dirty="0" smtClean="0">
              <a:latin typeface="Calibri" panose="020F0502020204030204" pitchFamily="34" charset="0"/>
            </a:endParaRPr>
          </a:p>
          <a:p>
            <a:pPr>
              <a:buNone/>
            </a:pPr>
            <a:r>
              <a:rPr lang="da-DK" b="1" dirty="0" smtClean="0">
                <a:latin typeface="Calibri" panose="020F0502020204030204" pitchFamily="34" charset="0"/>
              </a:rPr>
              <a:t>Fagene vægter forskelligt i eksamensgennemsnit:</a:t>
            </a:r>
          </a:p>
          <a:p>
            <a:r>
              <a:rPr lang="da-DK" b="1" dirty="0" err="1" smtClean="0">
                <a:latin typeface="Calibri" panose="020F0502020204030204" pitchFamily="34" charset="0"/>
              </a:rPr>
              <a:t>C-niveaufag</a:t>
            </a:r>
            <a:r>
              <a:rPr lang="da-DK" b="1" dirty="0" smtClean="0">
                <a:latin typeface="Calibri" panose="020F0502020204030204" pitchFamily="34" charset="0"/>
              </a:rPr>
              <a:t>: 			1</a:t>
            </a:r>
          </a:p>
          <a:p>
            <a:r>
              <a:rPr lang="da-DK" b="1" dirty="0" err="1" smtClean="0">
                <a:latin typeface="Calibri" panose="020F0502020204030204" pitchFamily="34" charset="0"/>
              </a:rPr>
              <a:t>B-niveaufag</a:t>
            </a:r>
            <a:r>
              <a:rPr lang="da-DK" b="1" dirty="0" smtClean="0">
                <a:latin typeface="Calibri" panose="020F0502020204030204" pitchFamily="34" charset="0"/>
              </a:rPr>
              <a:t>  			1,5</a:t>
            </a:r>
          </a:p>
          <a:p>
            <a:r>
              <a:rPr lang="da-DK" b="1" dirty="0" smtClean="0">
                <a:latin typeface="Calibri" panose="020F0502020204030204" pitchFamily="34" charset="0"/>
              </a:rPr>
              <a:t>A-niveaufag  			2</a:t>
            </a:r>
          </a:p>
          <a:p>
            <a:r>
              <a:rPr lang="da-DK" b="1" dirty="0" smtClean="0">
                <a:latin typeface="Calibri" panose="020F0502020204030204" pitchFamily="34" charset="0"/>
              </a:rPr>
              <a:t>Studieretningsprojektet 	2</a:t>
            </a:r>
          </a:p>
          <a:p>
            <a:r>
              <a:rPr lang="da-DK" b="1" dirty="0" smtClean="0">
                <a:latin typeface="Calibri" panose="020F0502020204030204" pitchFamily="34" charset="0"/>
              </a:rPr>
              <a:t>NV				0,25</a:t>
            </a:r>
          </a:p>
          <a:p>
            <a:r>
              <a:rPr lang="da-DK" b="1" dirty="0" smtClean="0">
                <a:latin typeface="Calibri" panose="020F0502020204030204" pitchFamily="34" charset="0"/>
              </a:rPr>
              <a:t>AP				0,25</a:t>
            </a:r>
          </a:p>
          <a:p>
            <a:pPr>
              <a:buNone/>
            </a:pPr>
            <a:endParaRPr lang="da-DK" b="1" dirty="0" smtClean="0">
              <a:latin typeface="Calibri" panose="020F0502020204030204" pitchFamily="34" charset="0"/>
            </a:endParaRPr>
          </a:p>
          <a:p>
            <a:r>
              <a:rPr lang="da-DK" b="1" dirty="0" smtClean="0">
                <a:latin typeface="Calibri" panose="020F0502020204030204" pitchFamily="34" charset="0"/>
              </a:rPr>
              <a:t>Ved både </a:t>
            </a:r>
            <a:r>
              <a:rPr lang="da-DK" b="1" dirty="0" err="1" smtClean="0">
                <a:latin typeface="Calibri" panose="020F0502020204030204" pitchFamily="34" charset="0"/>
              </a:rPr>
              <a:t>skr</a:t>
            </a:r>
            <a:r>
              <a:rPr lang="da-DK" b="1" dirty="0" smtClean="0">
                <a:latin typeface="Calibri" panose="020F0502020204030204" pitchFamily="34" charset="0"/>
              </a:rPr>
              <a:t> og </a:t>
            </a:r>
            <a:r>
              <a:rPr lang="da-DK" b="1" dirty="0" err="1" smtClean="0">
                <a:latin typeface="Calibri" panose="020F0502020204030204" pitchFamily="34" charset="0"/>
              </a:rPr>
              <a:t>mdt</a:t>
            </a:r>
            <a:r>
              <a:rPr lang="da-DK" b="1" dirty="0" smtClean="0">
                <a:latin typeface="Calibri" panose="020F0502020204030204" pitchFamily="34" charset="0"/>
              </a:rPr>
              <a:t> karakter deles vægten</a:t>
            </a:r>
          </a:p>
          <a:p>
            <a:endParaRPr lang="da-DK" dirty="0"/>
          </a:p>
          <a:p>
            <a:pPr marL="109537" indent="0" algn="r">
              <a:buNone/>
            </a:pP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0" y="2143116"/>
            <a:ext cx="2714612" cy="1143000"/>
          </a:xfrm>
        </p:spPr>
        <p:txBody>
          <a:bodyPr>
            <a:normAutofit/>
          </a:bodyPr>
          <a:lstStyle/>
          <a:p>
            <a:r>
              <a:rPr lang="da-DK" sz="2400" dirty="0" smtClean="0"/>
              <a:t>STX-eksamensbevis</a:t>
            </a:r>
            <a:endParaRPr lang="da-DK" sz="2400" dirty="0"/>
          </a:p>
        </p:txBody>
      </p:sp>
      <p:pic>
        <p:nvPicPr>
          <p:cNvPr id="16" name="Pladsholder til indhold 15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609283" y="188640"/>
            <a:ext cx="5648397" cy="6264696"/>
          </a:xfrm>
          <a:prstGeom prst="rect">
            <a:avLst/>
          </a:prstGeom>
        </p:spPr>
      </p:pic>
      <p:sp>
        <p:nvSpPr>
          <p:cNvPr id="4" name="Tekstboks 3"/>
          <p:cNvSpPr txBox="1"/>
          <p:nvPr/>
        </p:nvSpPr>
        <p:spPr>
          <a:xfrm>
            <a:off x="179512" y="3645024"/>
            <a:ext cx="230425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 smtClean="0"/>
              <a:t>NB: </a:t>
            </a:r>
          </a:p>
          <a:p>
            <a:r>
              <a:rPr lang="da-DK" sz="1200" dirty="0" smtClean="0"/>
              <a:t>Denne elev har 5 A-niveaufag. </a:t>
            </a:r>
          </a:p>
          <a:p>
            <a:r>
              <a:rPr lang="da-DK" sz="1200" dirty="0" smtClean="0"/>
              <a:t>Ved et </a:t>
            </a:r>
            <a:r>
              <a:rPr lang="da-DK" sz="1200" dirty="0" err="1" smtClean="0"/>
              <a:t>extra</a:t>
            </a:r>
            <a:r>
              <a:rPr lang="da-DK" sz="1200" dirty="0" smtClean="0"/>
              <a:t> A-niveau ganges eksamensgennemsnit med 1,03 – dvs. det endelige resultat bliver 5,8</a:t>
            </a:r>
            <a:endParaRPr lang="da-DK" sz="1200" dirty="0"/>
          </a:p>
        </p:txBody>
      </p:sp>
      <p:sp>
        <p:nvSpPr>
          <p:cNvPr id="8" name="Tekstboks 7"/>
          <p:cNvSpPr txBox="1"/>
          <p:nvPr/>
        </p:nvSpPr>
        <p:spPr>
          <a:xfrm>
            <a:off x="179512" y="953211"/>
            <a:ext cx="2232248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sz="1600" dirty="0" smtClean="0"/>
              <a:t>Hvad sker der hvis man ”dumper” i ét fag (dvs. får under 02)?</a:t>
            </a:r>
            <a:endParaRPr lang="da-DK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Tidsplanen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13"/>
          </p:nvPr>
        </p:nvSpPr>
        <p:spPr>
          <a:xfrm>
            <a:off x="323528" y="1340768"/>
            <a:ext cx="8640960" cy="4306292"/>
          </a:xfrm>
        </p:spPr>
        <p:txBody>
          <a:bodyPr>
            <a:normAutofit/>
          </a:bodyPr>
          <a:lstStyle/>
          <a:p>
            <a:r>
              <a:rPr lang="da-DK" dirty="0" smtClean="0">
                <a:latin typeface="Calibri" panose="020F0502020204030204" pitchFamily="34" charset="0"/>
              </a:rPr>
              <a:t>Eksamensplanen offentliggøres </a:t>
            </a:r>
            <a:r>
              <a:rPr lang="da-DK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på </a:t>
            </a:r>
            <a:r>
              <a:rPr lang="da-DK" b="1" dirty="0" err="1" smtClean="0">
                <a:solidFill>
                  <a:srgbClr val="0000FF"/>
                </a:solidFill>
                <a:latin typeface="Calibri" panose="020F0502020204030204" pitchFamily="34" charset="0"/>
              </a:rPr>
              <a:t>Lectio</a:t>
            </a:r>
            <a:r>
              <a:rPr lang="da-DK" b="1" dirty="0" smtClean="0">
                <a:solidFill>
                  <a:srgbClr val="0000FF"/>
                </a:solidFill>
                <a:latin typeface="Calibri" panose="020F0502020204030204" pitchFamily="34" charset="0"/>
              </a:rPr>
              <a:t> </a:t>
            </a:r>
            <a:r>
              <a:rPr lang="da-DK" dirty="0" smtClean="0">
                <a:latin typeface="Calibri" panose="020F0502020204030204" pitchFamily="34" charset="0"/>
              </a:rPr>
              <a:t>…</a:t>
            </a:r>
          </a:p>
          <a:p>
            <a:pPr marL="109537" indent="0" algn="ctr">
              <a:buNone/>
            </a:pPr>
            <a:r>
              <a:rPr lang="da-DK" sz="36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TORSDAG D. 16.5.2019</a:t>
            </a:r>
            <a:endParaRPr lang="da-DK" sz="1200" dirty="0" smtClean="0">
              <a:latin typeface="Calibri" panose="020F0502020204030204" pitchFamily="34" charset="0"/>
            </a:endParaRPr>
          </a:p>
          <a:p>
            <a:r>
              <a:rPr lang="da-DK" dirty="0" smtClean="0">
                <a:latin typeface="Calibri" panose="020F0502020204030204" pitchFamily="34" charset="0"/>
              </a:rPr>
              <a:t>Fredag</a:t>
            </a:r>
            <a:r>
              <a:rPr lang="da-DK" sz="2000" dirty="0" smtClean="0">
                <a:latin typeface="Calibri" panose="020F0502020204030204" pitchFamily="34" charset="0"/>
              </a:rPr>
              <a:t>. D. </a:t>
            </a:r>
            <a:r>
              <a:rPr lang="da-DK" dirty="0">
                <a:latin typeface="Calibri" panose="020F0502020204030204" pitchFamily="34" charset="0"/>
              </a:rPr>
              <a:t>7</a:t>
            </a:r>
            <a:r>
              <a:rPr lang="da-DK" sz="2000" dirty="0" smtClean="0">
                <a:latin typeface="Calibri" panose="020F0502020204030204" pitchFamily="34" charset="0"/>
              </a:rPr>
              <a:t>.</a:t>
            </a:r>
            <a:r>
              <a:rPr lang="da-DK" dirty="0" smtClean="0">
                <a:latin typeface="Calibri" panose="020F0502020204030204" pitchFamily="34" charset="0"/>
              </a:rPr>
              <a:t>6</a:t>
            </a:r>
            <a:r>
              <a:rPr lang="da-DK" sz="2000" dirty="0" smtClean="0">
                <a:latin typeface="Calibri" panose="020F0502020204030204" pitchFamily="34" charset="0"/>
              </a:rPr>
              <a:t>: Skriftlig årsprøve (eng B)</a:t>
            </a:r>
          </a:p>
          <a:p>
            <a:r>
              <a:rPr lang="da-DK" sz="2000" dirty="0" smtClean="0">
                <a:latin typeface="Calibri" panose="020F0502020204030204" pitchFamily="34" charset="0"/>
              </a:rPr>
              <a:t>Eksamensperioden starter for 1.g </a:t>
            </a:r>
            <a:r>
              <a:rPr lang="da-DK" dirty="0" smtClean="0">
                <a:latin typeface="Calibri" panose="020F0502020204030204" pitchFamily="34" charset="0"/>
              </a:rPr>
              <a:t>TIRSDAG</a:t>
            </a:r>
            <a:r>
              <a:rPr lang="da-DK" sz="2000" dirty="0" smtClean="0">
                <a:latin typeface="Calibri" panose="020F0502020204030204" pitchFamily="34" charset="0"/>
              </a:rPr>
              <a:t> D. 11.6.</a:t>
            </a:r>
          </a:p>
          <a:p>
            <a:r>
              <a:rPr lang="da-DK" dirty="0" smtClean="0">
                <a:latin typeface="Calibri" panose="020F0502020204030204" pitchFamily="34" charset="0"/>
              </a:rPr>
              <a:t>Sidste mulige eksamensdag </a:t>
            </a:r>
            <a:r>
              <a:rPr lang="da-DK" dirty="0" err="1" smtClean="0">
                <a:latin typeface="Calibri" panose="020F0502020204030204" pitchFamily="34" charset="0"/>
              </a:rPr>
              <a:t>OnsDAG</a:t>
            </a:r>
            <a:r>
              <a:rPr lang="da-DK" dirty="0" smtClean="0">
                <a:latin typeface="Calibri" panose="020F0502020204030204" pitchFamily="34" charset="0"/>
              </a:rPr>
              <a:t>. D. 26.6.</a:t>
            </a:r>
            <a:endParaRPr lang="da-DK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97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a-DK" dirty="0" smtClean="0"/>
              <a:t>Informationer!</a:t>
            </a:r>
            <a:br>
              <a:rPr lang="da-DK" dirty="0" smtClean="0"/>
            </a:br>
            <a:r>
              <a:rPr lang="da-DK" sz="3600" dirty="0" smtClean="0">
                <a:solidFill>
                  <a:srgbClr val="FF0000"/>
                </a:solidFill>
              </a:rPr>
              <a:t>Følg med på </a:t>
            </a:r>
            <a:r>
              <a:rPr lang="da-DK" sz="3600" dirty="0" err="1" smtClean="0">
                <a:solidFill>
                  <a:srgbClr val="FF0000"/>
                </a:solidFill>
              </a:rPr>
              <a:t>Lectio</a:t>
            </a:r>
            <a:endParaRPr lang="da-DK" sz="3600" dirty="0"/>
          </a:p>
        </p:txBody>
      </p:sp>
      <p:sp>
        <p:nvSpPr>
          <p:cNvPr id="2" name="Pladsholder til indhold 1"/>
          <p:cNvSpPr>
            <a:spLocks noGrp="1"/>
          </p:cNvSpPr>
          <p:nvPr>
            <p:ph sz="quarter" idx="13"/>
          </p:nvPr>
        </p:nvSpPr>
        <p:spPr>
          <a:xfrm>
            <a:off x="107504" y="1859899"/>
            <a:ext cx="8786813" cy="446449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Al kommunikation om eksamen sker på</a:t>
            </a:r>
            <a:r>
              <a:rPr lang="da-DK" sz="1800" dirty="0" smtClean="0">
                <a:solidFill>
                  <a:srgbClr val="0000CC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da-DK" sz="1800" b="1" dirty="0" err="1" smtClean="0">
                <a:solidFill>
                  <a:srgbClr val="0000CC"/>
                </a:solidFill>
                <a:latin typeface="Calibri" panose="020F0502020204030204" pitchFamily="34" charset="0"/>
                <a:cs typeface="Arial" pitchFamily="34" charset="0"/>
              </a:rPr>
              <a:t>Lectio</a:t>
            </a:r>
            <a:r>
              <a:rPr lang="da-DK" sz="1800" dirty="0" smtClean="0">
                <a:solidFill>
                  <a:srgbClr val="0000CC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– sørg for at </a:t>
            </a:r>
            <a:r>
              <a:rPr lang="da-DK" sz="1800" dirty="0" err="1" smtClean="0">
                <a:latin typeface="Calibri" panose="020F0502020204030204" pitchFamily="34" charset="0"/>
                <a:cs typeface="Arial" pitchFamily="34" charset="0"/>
              </a:rPr>
              <a:t>checke</a:t>
            </a: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da-DK" sz="1800" u="sng" dirty="0" smtClean="0">
                <a:latin typeface="Calibri" panose="020F0502020204030204" pitchFamily="34" charset="0"/>
                <a:cs typeface="Arial" pitchFamily="34" charset="0"/>
              </a:rPr>
              <a:t>beskeder</a:t>
            </a: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 (individuel eller hold info) og ”</a:t>
            </a:r>
            <a:r>
              <a:rPr lang="da-DK" sz="1800" u="sng" dirty="0" smtClean="0">
                <a:latin typeface="Calibri" panose="020F0502020204030204" pitchFamily="34" charset="0"/>
                <a:cs typeface="Arial" pitchFamily="34" charset="0"/>
              </a:rPr>
              <a:t>Aktuel Information</a:t>
            </a: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” (info til alle) på jeres forside </a:t>
            </a:r>
            <a:r>
              <a:rPr lang="da-DK" sz="1800" b="1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HVER DAG! </a:t>
            </a:r>
          </a:p>
          <a:p>
            <a:pPr marL="365760" indent="-256032" fontAlgn="auto">
              <a:spcAft>
                <a:spcPts val="0"/>
              </a:spcAft>
              <a:buNone/>
              <a:defRPr/>
            </a:pPr>
            <a:endParaRPr lang="da-DK" sz="1800" dirty="0" smtClean="0">
              <a:latin typeface="Calibri" panose="020F0502020204030204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Informationerne kan fx dreje sig om mindre ændringer i eksamensplanen (typisk lokale eller tid på dagen).</a:t>
            </a:r>
          </a:p>
          <a:p>
            <a:pPr marL="365760" indent="-256032" fontAlgn="auto">
              <a:spcAft>
                <a:spcPts val="0"/>
              </a:spcAft>
              <a:buNone/>
              <a:defRPr/>
            </a:pPr>
            <a:endParaRPr lang="da-DK" sz="1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Arial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da-DK" sz="1800" dirty="0" smtClean="0">
                <a:latin typeface="Calibri" panose="020F0502020204030204" pitchFamily="34" charset="0"/>
                <a:cs typeface="Arial" pitchFamily="34" charset="0"/>
              </a:rPr>
              <a:t>Ved 24 timers forberedelse: Tidspunkt for træk af spørgsmål står på jeres eksamensplan. Der trækkes kun spørgsmål én gang om dagen. Trækning foregår i </a:t>
            </a:r>
            <a:r>
              <a:rPr lang="da-DK" sz="1800" b="1" dirty="0" smtClean="0">
                <a:solidFill>
                  <a:srgbClr val="0000CC"/>
                </a:solidFill>
                <a:latin typeface="Calibri" panose="020F0502020204030204" pitchFamily="34" charset="0"/>
                <a:cs typeface="Arial" pitchFamily="34" charset="0"/>
              </a:rPr>
              <a:t>studiecentret.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opbegivenhed">
  <a:themeElements>
    <a:clrScheme name="Topbegivenhed">
      <a:dk1>
        <a:sysClr val="windowText" lastClr="000000"/>
      </a:dk1>
      <a:lt1>
        <a:sysClr val="window" lastClr="FFFFFF"/>
      </a:lt1>
      <a:dk2>
        <a:srgbClr val="424242"/>
      </a:dk2>
      <a:lt2>
        <a:srgbClr val="C8C8C8"/>
      </a:lt2>
      <a:accent1>
        <a:srgbClr val="8FA751"/>
      </a:accent1>
      <a:accent2>
        <a:srgbClr val="629D7D"/>
      </a:accent2>
      <a:accent3>
        <a:srgbClr val="5A7AAB"/>
      </a:accent3>
      <a:accent4>
        <a:srgbClr val="AA618F"/>
      </a:accent4>
      <a:accent5>
        <a:srgbClr val="BA5445"/>
      </a:accent5>
      <a:accent6>
        <a:srgbClr val="C8A547"/>
      </a:accent6>
      <a:hlink>
        <a:srgbClr val="91BF1A"/>
      </a:hlink>
      <a:folHlink>
        <a:srgbClr val="ADBE82"/>
      </a:folHlink>
    </a:clrScheme>
    <a:fontScheme name="Topbegivenhed">
      <a:maj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opbegivenhed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shade val="88000"/>
                <a:lumMod val="88000"/>
              </a:schemeClr>
              <a:schemeClr val="phClr"/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25400" dist="127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8000"/>
                <a:satMod val="110000"/>
                <a:lumMod val="40000"/>
              </a:schemeClr>
              <a:schemeClr val="phClr">
                <a:tint val="90000"/>
                <a:lumMod val="10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Event" id="{AC372BB4-D83D-411E-B849-B641926BA760}" vid="{CF823853-53CC-4249-AEDB-2EA9F718B2D2}"/>
    </a:ext>
  </a:extLst>
</a:theme>
</file>

<file path=ppt/theme/theme2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Main Event</Template>
  <TotalTime>2972</TotalTime>
  <Words>1251</Words>
  <Application>Microsoft Macintosh PowerPoint</Application>
  <PresentationFormat>Skærmshow (4:3)</PresentationFormat>
  <Paragraphs>205</Paragraphs>
  <Slides>20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20</vt:i4>
      </vt:variant>
    </vt:vector>
  </HeadingPairs>
  <TitlesOfParts>
    <vt:vector size="26" baseType="lpstr">
      <vt:lpstr>Calibri</vt:lpstr>
      <vt:lpstr>Impact</vt:lpstr>
      <vt:lpstr>Wingdings</vt:lpstr>
      <vt:lpstr>Wingdings 3</vt:lpstr>
      <vt:lpstr>Arial</vt:lpstr>
      <vt:lpstr>Topbegivenhed</vt:lpstr>
      <vt:lpstr>1.G eksamens orientering</vt:lpstr>
      <vt:lpstr>Eksamensorientering</vt:lpstr>
      <vt:lpstr>En studentereksamen indeholder:</vt:lpstr>
      <vt:lpstr>Mere om prøvefagsudtræk</vt:lpstr>
      <vt:lpstr>EKSAMEN OG Årsprøver</vt:lpstr>
      <vt:lpstr>Vægte</vt:lpstr>
      <vt:lpstr>STX-eksamensbevis</vt:lpstr>
      <vt:lpstr>Tidsplanen</vt:lpstr>
      <vt:lpstr>Informationer! Følg med på Lectio</vt:lpstr>
      <vt:lpstr>Informationer! Følg med på Lectio</vt:lpstr>
      <vt:lpstr>Eksamen i de enkelte fag</vt:lpstr>
      <vt:lpstr>Om skriftlig prøve</vt:lpstr>
      <vt:lpstr>Om skriftlig prøve</vt:lpstr>
      <vt:lpstr>BRUG AF INTERNETTET</vt:lpstr>
      <vt:lpstr>Hvis man kommer for sent</vt:lpstr>
      <vt:lpstr>Hvis man bliver syg</vt:lpstr>
      <vt:lpstr>SNYD</vt:lpstr>
      <vt:lpstr>KLAGE?</vt:lpstr>
      <vt:lpstr>Planlægning</vt:lpstr>
      <vt:lpstr>PowerPoint-præsentation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2.G eksamensorientering</dc:title>
  <dc:creator>ITC</dc:creator>
  <cp:lastModifiedBy>Vivi Rejnhold Sørensen</cp:lastModifiedBy>
  <cp:revision>90</cp:revision>
  <cp:lastPrinted>2012-04-11T13:28:18Z</cp:lastPrinted>
  <dcterms:created xsi:type="dcterms:W3CDTF">2009-05-03T15:25:56Z</dcterms:created>
  <dcterms:modified xsi:type="dcterms:W3CDTF">2019-04-07T08:41:33Z</dcterms:modified>
</cp:coreProperties>
</file>