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32" r:id="rId1"/>
  </p:sldMasterIdLst>
  <p:handoutMasterIdLst>
    <p:handoutMasterId r:id="rId19"/>
  </p:handoutMasterIdLst>
  <p:sldIdLst>
    <p:sldId id="256" r:id="rId2"/>
    <p:sldId id="274" r:id="rId3"/>
    <p:sldId id="279" r:id="rId4"/>
    <p:sldId id="266" r:id="rId5"/>
    <p:sldId id="267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63"/>
    <p:restoredTop sz="94673"/>
  </p:normalViewPr>
  <p:slideViewPr>
    <p:cSldViewPr>
      <p:cViewPr varScale="1">
        <p:scale>
          <a:sx n="86" d="100"/>
          <a:sy n="86" d="100"/>
        </p:scale>
        <p:origin x="112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8C5F9-800D-4B1A-B3C9-9C3B91A499FB}" type="datetimeFigureOut">
              <a:rPr lang="da-DK" smtClean="0"/>
              <a:t>07/04/2019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3400-3879-4D7F-B5C3-B2A113C5B8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5871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9144" y="4956048"/>
            <a:ext cx="2990088" cy="914400"/>
          </a:xfrm>
          <a:noFill/>
        </p:spPr>
        <p:txBody>
          <a:bodyPr wrap="square" rtlCol="0">
            <a:spAutoFit/>
          </a:bodyPr>
          <a:lstStyle>
            <a:lvl1pPr>
              <a:defRPr lang="en-US" sz="4200" dirty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ledk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94B17A-3682-4D9A-9AE1-B26330AF19C0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01FE37-0A6C-4E78-9228-9A57495186C6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1C8903-43D3-48E5-BFE3-28E8A52795B9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5A8D8C-5458-458F-A390-D136D17CCC79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BFE071-E7A9-4AA7-A6BE-1CC892DF9BF7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03345F-FDB8-4616-A22D-F5F182B4DA69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A54FCB-66CC-41DD-8417-CF6BB7037F7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D3B241-C9C2-4089-AD45-FAEADF3A8D24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4E2033-DF09-4AC5-BE55-A3654D4EC0A4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706023-FBE1-4E70-808F-36A3F8433674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51E3C7-3C2C-4CC9-9A34-EB48AE406FCA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398139-86D6-4C07-ADA3-41BB1D87984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9DFB7E-E387-4640-8264-2E51D3DF49B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6DB6C-4489-40E2-9914-FF02D34E8950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E4DE80-A77C-4AF9-B754-5870858C0788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D83298-0DDB-46BC-88F4-03659ADFC55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0B9180-4607-461D-A978-67C3FDECFACB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EA9A1-50C5-410D-B5DF-9D27B1D3A85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386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3" r:id="rId1"/>
    <p:sldLayoutId id="2147484834" r:id="rId2"/>
    <p:sldLayoutId id="2147484835" r:id="rId3"/>
    <p:sldLayoutId id="2147484836" r:id="rId4"/>
    <p:sldLayoutId id="2147484837" r:id="rId5"/>
    <p:sldLayoutId id="2147484838" r:id="rId6"/>
    <p:sldLayoutId id="2147484839" r:id="rId7"/>
    <p:sldLayoutId id="2147484840" r:id="rId8"/>
    <p:sldLayoutId id="2147484841" r:id="rId9"/>
    <p:sldLayoutId id="2147484842" r:id="rId10"/>
    <p:sldLayoutId id="2147484843" r:id="rId11"/>
    <p:sldLayoutId id="2147484844" r:id="rId12"/>
    <p:sldLayoutId id="2147484845" r:id="rId13"/>
    <p:sldLayoutId id="2147484846" r:id="rId14"/>
    <p:sldLayoutId id="2147484847" r:id="rId15"/>
    <p:sldLayoutId id="2147484848" r:id="rId16"/>
    <p:sldLayoutId id="214748484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etpr&#248;ver.dk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/>
              <a:t>3</a:t>
            </a:r>
            <a:r>
              <a:rPr lang="da-DK" dirty="0" smtClean="0"/>
              <a:t>.G eksamens</a:t>
            </a:r>
            <a:br>
              <a:rPr lang="da-DK" dirty="0" smtClean="0"/>
            </a:br>
            <a:r>
              <a:rPr lang="da-DK" dirty="0" smtClean="0"/>
              <a:t>orientering</a:t>
            </a:r>
            <a:endParaRPr lang="da-DK" dirty="0"/>
          </a:p>
        </p:txBody>
      </p:sp>
      <p:sp>
        <p:nvSpPr>
          <p:cNvPr id="9219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da-DK" dirty="0" smtClean="0"/>
              <a:t>Vestfyns Gymnasium, </a:t>
            </a:r>
            <a:r>
              <a:rPr lang="da-DK" b="1" dirty="0" smtClean="0">
                <a:solidFill>
                  <a:srgbClr val="C00000"/>
                </a:solidFill>
              </a:rPr>
              <a:t>sommer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Om skriftlig eksamen</a:t>
            </a:r>
            <a:endParaRPr lang="da-DK" dirty="0"/>
          </a:p>
        </p:txBody>
      </p:sp>
      <p:sp>
        <p:nvSpPr>
          <p:cNvPr id="5" name="Tekstfelt 4"/>
          <p:cNvSpPr txBox="1"/>
          <p:nvPr/>
        </p:nvSpPr>
        <p:spPr>
          <a:xfrm>
            <a:off x="467544" y="2420888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alibri" panose="020F0502020204030204" pitchFamily="34" charset="0"/>
              </a:rPr>
              <a:t>OM AFLEVERING:</a:t>
            </a:r>
          </a:p>
          <a:p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Opgaverne afleveres elektronisk – bortset fra delprøve 1</a:t>
            </a:r>
            <a:r>
              <a:rPr lang="da-DK" sz="1600" dirty="0">
                <a:latin typeface="Calibri" panose="020F0502020204030204" pitchFamily="34" charset="0"/>
              </a:rPr>
              <a:t> </a:t>
            </a:r>
            <a:r>
              <a:rPr lang="da-DK" sz="1600" dirty="0" smtClean="0">
                <a:latin typeface="Calibri" panose="020F0502020204030204" pitchFamily="34" charset="0"/>
              </a:rPr>
              <a:t>i matematik.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Alle opgaver skal afleveres som pdf-fil.</a:t>
            </a:r>
          </a:p>
          <a:p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Ved prøvens afslutningstidspunkt skal opgaven være uploadet til </a:t>
            </a:r>
            <a:r>
              <a:rPr lang="da-DK" sz="1600" dirty="0" smtClean="0">
                <a:latin typeface="Calibri" panose="020F0502020204030204" pitchFamily="34" charset="0"/>
                <a:hlinkClick r:id="rId2"/>
              </a:rPr>
              <a:t>www.netprøver.dk</a:t>
            </a:r>
            <a:r>
              <a:rPr lang="da-DK" sz="1600" dirty="0">
                <a:latin typeface="Calibri" panose="020F0502020204030204" pitchFamily="34" charset="0"/>
              </a:rPr>
              <a:t>.</a:t>
            </a:r>
            <a:r>
              <a:rPr lang="da-DK" sz="1600" dirty="0" smtClean="0">
                <a:latin typeface="Calibri" panose="020F0502020204030204" pitchFamily="34" charset="0"/>
              </a:rPr>
              <a:t> Du må ikke forlade din plads før en vagt har set, at du har afleveret i det rigtige format.</a:t>
            </a:r>
          </a:p>
          <a:p>
            <a:endParaRPr lang="da-DK" sz="16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Husk navn, elevnummer, fag og klasse på alle sider.</a:t>
            </a:r>
            <a:endParaRPr lang="da-DK" sz="1600" dirty="0">
              <a:latin typeface="Calibri" panose="020F0502020204030204" pitchFamily="34" charset="0"/>
            </a:endParaRPr>
          </a:p>
        </p:txBody>
      </p:sp>
      <p:sp>
        <p:nvSpPr>
          <p:cNvPr id="4" name="Tekstfelt 3"/>
          <p:cNvSpPr txBox="1"/>
          <p:nvPr/>
        </p:nvSpPr>
        <p:spPr>
          <a:xfrm>
            <a:off x="467544" y="1143000"/>
            <a:ext cx="79928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alibri" panose="020F0502020204030204" pitchFamily="34" charset="0"/>
              </a:rPr>
              <a:t>OM UDLEVERING:</a:t>
            </a:r>
          </a:p>
          <a:p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Opgaverne tilgås elektronisk på </a:t>
            </a:r>
            <a:r>
              <a:rPr lang="da-DK" sz="1600" dirty="0" smtClean="0">
                <a:latin typeface="Calibri" panose="020F0502020204030204" pitchFamily="34" charset="0"/>
                <a:hlinkClick r:id="rId2"/>
              </a:rPr>
              <a:t>www.netprøver.dk</a:t>
            </a:r>
            <a:r>
              <a:rPr lang="da-DK" sz="1600" dirty="0" smtClean="0">
                <a:latin typeface="Calibri" panose="020F0502020204030204" pitchFamily="34" charset="0"/>
              </a:rPr>
              <a:t> (bortset fra delprøve 1 i matematik).</a:t>
            </a:r>
          </a:p>
        </p:txBody>
      </p:sp>
    </p:spTree>
    <p:extLst>
      <p:ext uri="{BB962C8B-B14F-4D97-AF65-F5344CB8AC3E}">
        <p14:creationId xmlns:p14="http://schemas.microsoft.com/office/powerpoint/2010/main" val="40648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BRUG AF INTERNETTET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299950" y="1124744"/>
            <a:ext cx="8429684" cy="4752528"/>
          </a:xfrm>
        </p:spPr>
        <p:txBody>
          <a:bodyPr>
            <a:normAutofit fontScale="47500" lnSpcReduction="20000"/>
          </a:bodyPr>
          <a:lstStyle/>
          <a:p>
            <a:pPr marL="109537" indent="0">
              <a:buNone/>
            </a:pPr>
            <a:r>
              <a:rPr lang="da-DK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Du skal altid anvende skolens netværk!!!</a:t>
            </a:r>
          </a:p>
          <a:p>
            <a:pPr marL="109537" indent="0">
              <a:buNone/>
            </a:pPr>
            <a:r>
              <a:rPr lang="da-DK" sz="2900" b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Generelt </a:t>
            </a:r>
            <a:r>
              <a:rPr lang="da-DK" sz="29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er al adgang til internettet forbudt, med undtagelse af</a:t>
            </a:r>
            <a:r>
              <a:rPr lang="da-DK" sz="2900" b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 </a:t>
            </a:r>
          </a:p>
          <a:p>
            <a:r>
              <a:rPr lang="da-DK" sz="2900" b="1" i="1" dirty="0" err="1" smtClean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netprøver.dk</a:t>
            </a:r>
            <a:r>
              <a:rPr lang="da-DK" sz="2900" b="1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,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 hvor eksamensopgaven og dennes materiale skal tilgås, og hvor besvarelsen skal afleveres. </a:t>
            </a:r>
            <a:endParaRPr lang="da-DK" sz="2900" dirty="0" smtClean="0">
              <a:latin typeface="Calibri" charset="0"/>
              <a:ea typeface="Calibri" charset="0"/>
              <a:cs typeface="Calibri" charset="0"/>
            </a:endParaRPr>
          </a:p>
          <a:p>
            <a:endParaRPr lang="da-DK" sz="29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da-DK" sz="2900" b="1" i="1" dirty="0" smtClean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links </a:t>
            </a:r>
            <a:r>
              <a:rPr lang="da-DK" sz="2900" b="1" i="1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til materialer, som fremgår af dokumentet ’tilladte hjælpemidler’</a:t>
            </a:r>
            <a:r>
              <a:rPr lang="da-DK" sz="2900" b="1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som læreren har lavet på baggrund af undervisningsbeskrivelsen. Læg dette dokument på din computers skrivebord og tilgå materialet direkte ved klik på links i dokumentet</a:t>
            </a:r>
            <a:r>
              <a:rPr lang="da-DK" sz="2900" dirty="0" smtClean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endParaRPr lang="da-DK" sz="29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da-DK" sz="2900" b="1" i="1" dirty="0" smtClean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OneNote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, hvor du udelukkende må hente og kigge på noter</a:t>
            </a:r>
            <a:r>
              <a:rPr lang="da-DK" sz="2900" dirty="0" smtClean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marL="0" indent="0">
              <a:buNone/>
            </a:pPr>
            <a:endParaRPr lang="da-DK" sz="29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da-DK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OBS </a:t>
            </a:r>
            <a:r>
              <a:rPr lang="da-DK" sz="2900" dirty="0" smtClean="0">
                <a:latin typeface="Calibri" panose="020F0502020204030204" pitchFamily="34" charset="0"/>
                <a:cs typeface="Arial" pitchFamily="34" charset="0"/>
              </a:rPr>
              <a:t>genstart din computer et par dage før eksamen (opdateringer tager ofte lang tid – og det er ikke sjovt at bruge tid på det under eksamen, hvis det er nødvendigt at genstarte). BACK-UP KUN PÅ FAST MEDIE (USB-STICK </a:t>
            </a:r>
            <a:r>
              <a:rPr lang="da-DK" sz="2900" dirty="0" err="1" smtClean="0">
                <a:latin typeface="Calibri" panose="020F0502020204030204" pitchFamily="34" charset="0"/>
                <a:cs typeface="Arial" pitchFamily="34" charset="0"/>
              </a:rPr>
              <a:t>e.lign</a:t>
            </a:r>
            <a:r>
              <a:rPr lang="da-DK" sz="2900" dirty="0" smtClean="0">
                <a:latin typeface="Calibri" panose="020F0502020204030204" pitchFamily="34" charset="0"/>
                <a:cs typeface="Arial" pitchFamily="34" charset="0"/>
              </a:rPr>
              <a:t>).</a:t>
            </a:r>
          </a:p>
          <a:p>
            <a:pPr marL="0" indent="0">
              <a:buNone/>
            </a:pP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109537" indent="0" algn="r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1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Hvis man kommer for sent</a:t>
            </a:r>
            <a:endParaRPr lang="da-DK" dirty="0"/>
          </a:p>
        </p:txBody>
      </p:sp>
      <p:sp>
        <p:nvSpPr>
          <p:cNvPr id="15362" name="Pladsholder til indhold 1"/>
          <p:cNvSpPr>
            <a:spLocks noGrp="1"/>
          </p:cNvSpPr>
          <p:nvPr>
            <p:ph sz="quarter" idx="13"/>
          </p:nvPr>
        </p:nvSpPr>
        <p:spPr>
          <a:xfrm>
            <a:off x="0" y="1484784"/>
            <a:ext cx="8784976" cy="482453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a-DK" sz="15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KOM I GOD TID!!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En prøve er begyndt, når uddelingen af opgaver er begyndt eller når man har trukket sit spørgsmål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Hvis man kommer for sent, </a:t>
            </a:r>
            <a:r>
              <a:rPr lang="da-DK" sz="1500" b="1" u="sng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skal man straks kontakte skolen</a:t>
            </a:r>
            <a:r>
              <a:rPr lang="da-DK" sz="15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500" dirty="0">
                <a:latin typeface="Calibri" panose="020F0502020204030204" pitchFamily="34" charset="0"/>
                <a:cs typeface="Arial" pitchFamily="34" charset="0"/>
              </a:rPr>
              <a:t>(</a:t>
            </a: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ring til kontoret eller VS)</a:t>
            </a:r>
          </a:p>
          <a:p>
            <a:pPr indent="-7938"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1500" b="1" i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NB:</a:t>
            </a:r>
            <a:r>
              <a:rPr lang="da-DK" sz="1500" i="1" dirty="0" smtClean="0">
                <a:latin typeface="Calibri" panose="020F0502020204030204" pitchFamily="34" charset="0"/>
                <a:cs typeface="Arial" pitchFamily="34" charset="0"/>
              </a:rPr>
              <a:t> ”En eksaminand, der … kommer for sent til en prøve, har ikke krav på at aflægge prøven.” </a:t>
            </a: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(</a:t>
            </a:r>
            <a:r>
              <a:rPr lang="da-DK" sz="1500" dirty="0" err="1" smtClean="0">
                <a:latin typeface="Calibri" panose="020F0502020204030204" pitchFamily="34" charset="0"/>
                <a:cs typeface="Arial" pitchFamily="34" charset="0"/>
              </a:rPr>
              <a:t>EksamensBEK</a:t>
            </a: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 – i det gule hæfte – side 76)</a:t>
            </a:r>
            <a:r>
              <a:rPr lang="da-DK" sz="1500" b="1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.                                                                                           </a:t>
            </a:r>
          </a:p>
          <a:p>
            <a:pPr indent="-7938"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Mundtlig: Rektor kan give lov til AT man deltager i prøven som den sidste på eksamensdagen, hvis forsinkelsen er rimeligt begrundet. </a:t>
            </a:r>
          </a:p>
          <a:p>
            <a:pPr indent="-7938"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SKRIFTLIG: REKTOR kan give lov til at man deltager i prøven – hvis:</a:t>
            </a:r>
          </a:p>
          <a:p>
            <a:pPr lvl="1">
              <a:spcBef>
                <a:spcPts val="3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forsinkelsen er rimeligt begrundet </a:t>
            </a:r>
          </a:p>
          <a:p>
            <a:pPr lvl="1">
              <a:spcBef>
                <a:spcPts val="3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det </a:t>
            </a:r>
            <a:r>
              <a:rPr lang="da-DK" sz="1500" dirty="0">
                <a:latin typeface="Calibri" panose="020F0502020204030204" pitchFamily="34" charset="0"/>
                <a:cs typeface="Arial" pitchFamily="34" charset="0"/>
              </a:rPr>
              <a:t>er udelukket, man kan have fået oplysning om opgaven</a:t>
            </a:r>
          </a:p>
          <a:p>
            <a:pPr lvl="1">
              <a:spcBef>
                <a:spcPts val="3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da-DK" sz="1500" dirty="0">
                <a:latin typeface="Calibri" panose="020F0502020204030204" pitchFamily="34" charset="0"/>
                <a:cs typeface="Arial" pitchFamily="34" charset="0"/>
              </a:rPr>
              <a:t>Forsinkelsen er af kortere varighed.</a:t>
            </a:r>
          </a:p>
          <a:p>
            <a:pPr marL="457200" lvl="1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da-DK" sz="1500" b="1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Bemærk</a:t>
            </a:r>
            <a:r>
              <a:rPr lang="da-DK" sz="1500" b="1" dirty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: Prøvetiden forlænges ikke.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da-DK" sz="2200" dirty="0" smtClean="0">
              <a:latin typeface="Calibri" panose="020F0502020204030204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da-DK" sz="2200" dirty="0" smtClean="0">
              <a:latin typeface="Calibri" panose="020F0502020204030204" pitchFamily="34" charset="0"/>
              <a:cs typeface="Arial" pitchFamily="34" charset="0"/>
            </a:endParaRPr>
          </a:p>
          <a:p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126292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Hvis man bliver syg</a:t>
            </a:r>
            <a:endParaRPr lang="da-DK" dirty="0"/>
          </a:p>
        </p:txBody>
      </p:sp>
      <p:sp>
        <p:nvSpPr>
          <p:cNvPr id="16386" name="Pladsholder til indhold 1"/>
          <p:cNvSpPr>
            <a:spLocks noGrp="1"/>
          </p:cNvSpPr>
          <p:nvPr>
            <p:ph sz="quarter" idx="13"/>
          </p:nvPr>
        </p:nvSpPr>
        <p:spPr>
          <a:xfrm>
            <a:off x="395536" y="1772816"/>
            <a:ext cx="8572500" cy="4525962"/>
          </a:xfrm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da-DK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Kontakt straks skolen</a:t>
            </a:r>
          </a:p>
          <a:p>
            <a:pPr>
              <a:spcBef>
                <a:spcPts val="1000"/>
              </a:spcBef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Sygdom skal dokumenteres – lægeerklæring</a:t>
            </a:r>
          </a:p>
          <a:p>
            <a:pPr>
              <a:spcBef>
                <a:spcPts val="1000"/>
              </a:spcBef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Skriftlig prøve: sygeeksamen i august</a:t>
            </a:r>
          </a:p>
          <a:p>
            <a:pPr>
              <a:spcBef>
                <a:spcPts val="1000"/>
              </a:spcBef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Mundtlig prøve: sygeeksamen i august.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Skolen fastlægger dato 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da-DK" sz="2400" i="1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evt. senere i samme eksamensperiode.</a:t>
            </a:r>
          </a:p>
          <a:p>
            <a:pPr marL="109537" indent="0" algn="r">
              <a:spcBef>
                <a:spcPts val="1000"/>
              </a:spcBef>
              <a:buNone/>
            </a:pPr>
            <a:endParaRPr lang="da-DK" sz="2000" dirty="0" smtClean="0">
              <a:latin typeface="Arial" pitchFamily="34" charset="0"/>
              <a:cs typeface="Arial" pitchFamily="34" charset="0"/>
            </a:endParaRPr>
          </a:p>
          <a:p>
            <a:pPr marL="109537" indent="0" algn="r">
              <a:spcBef>
                <a:spcPts val="1000"/>
              </a:spcBef>
              <a:buNone/>
            </a:pPr>
            <a:endParaRPr lang="da-DK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6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SNYD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29684" cy="4176464"/>
          </a:xfrm>
        </p:spPr>
        <p:txBody>
          <a:bodyPr>
            <a:normAutofit fontScale="62500" lnSpcReduction="20000"/>
          </a:bodyPr>
          <a:lstStyle/>
          <a:p>
            <a:pPr marL="109537" indent="0">
              <a:buNone/>
            </a:pPr>
            <a:r>
              <a:rPr lang="da-DK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Lad være!!</a:t>
            </a:r>
          </a:p>
          <a:p>
            <a:pPr>
              <a:buNone/>
            </a:pPr>
            <a:endParaRPr lang="da-DK" sz="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Snyd er: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At skaffe sig eller give uretmæssig hjælp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At bruge </a:t>
            </a:r>
            <a:r>
              <a:rPr lang="da-DK" sz="2400" b="1" dirty="0" smtClean="0">
                <a:latin typeface="Calibri" panose="020F0502020204030204" pitchFamily="34" charset="0"/>
                <a:cs typeface="Arial" pitchFamily="34" charset="0"/>
              </a:rPr>
              <a:t>ikke-tilladte hjælpemidler 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                                                                                          (Sørg for at få en liste over de hjælpemidler, du må bruge fra dine faglærere).</a:t>
            </a:r>
          </a:p>
          <a:p>
            <a:pPr lvl="1"/>
            <a:endParaRPr lang="da-DK" sz="1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Ved konstateret snyd 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BORTVISES eksaminanden fra 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den pågældende </a:t>
            </a:r>
            <a:r>
              <a:rPr lang="da-DK" sz="2400" dirty="0" err="1">
                <a:latin typeface="Calibri" panose="020F0502020204030204" pitchFamily="34" charset="0"/>
                <a:cs typeface="Arial" pitchFamily="34" charset="0"/>
              </a:rPr>
              <a:t>PRØVe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 – og kan først aflægge prøven igen i den følgende termin, hvor prøven afholdes – dvs. næste sommer.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Skriftlig eksamen: eksamensvagterne kontrollerer løbende 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Mundtlig eksamen: </a:t>
            </a:r>
            <a:r>
              <a:rPr lang="da-DK" sz="2400" dirty="0" err="1" smtClean="0">
                <a:latin typeface="Calibri" panose="020F0502020204030204" pitchFamily="34" charset="0"/>
                <a:cs typeface="Arial" pitchFamily="34" charset="0"/>
              </a:rPr>
              <a:t>deR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udføres </a:t>
            </a:r>
            <a:r>
              <a:rPr lang="da-DK" sz="2400" dirty="0" err="1" smtClean="0">
                <a:latin typeface="Calibri" panose="020F0502020204030204" pitchFamily="34" charset="0"/>
                <a:cs typeface="Arial" pitchFamily="34" charset="0"/>
              </a:rPr>
              <a:t>stikPRøvekontrol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under forberedelsen.</a:t>
            </a:r>
          </a:p>
          <a:p>
            <a:pPr marL="109537" indent="0" algn="r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35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26770" y="116632"/>
            <a:ext cx="8229600" cy="73717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KLAGE?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326728" y="548680"/>
            <a:ext cx="8429684" cy="5112568"/>
          </a:xfrm>
        </p:spPr>
        <p:txBody>
          <a:bodyPr>
            <a:normAutofit fontScale="55000" lnSpcReduction="20000"/>
          </a:bodyPr>
          <a:lstStyle/>
          <a:p>
            <a:pPr marL="109537" indent="0">
              <a:buNone/>
            </a:pPr>
            <a:r>
              <a:rPr lang="da-DK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en </a:t>
            </a:r>
            <a:r>
              <a:rPr lang="da-DK" sz="36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ombedømmelse</a:t>
            </a:r>
            <a:r>
              <a:rPr lang="da-DK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eller omprøve kan medføre lavere karakter!</a:t>
            </a:r>
          </a:p>
          <a:p>
            <a:pPr>
              <a:buNone/>
            </a:pPr>
            <a:endParaRPr lang="da-DK" sz="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Man kan klage over: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Eksamensgrundlaget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Prøveforløbet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Bedømmelsen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En klage skal være: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Skriftlig og begrundet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Indgives til rektor senest 2 uger efter karakteren kendes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Kopi af spørgsmål/opgave udleveres til klageren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Rektor kan enten fremme eller afvise klagen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En afvisning skal være skriftlig og </a:t>
            </a:r>
            <a:r>
              <a:rPr lang="da-DK" sz="2400" dirty="0" err="1" smtClean="0">
                <a:latin typeface="Calibri" panose="020F0502020204030204" pitchFamily="34" charset="0"/>
                <a:cs typeface="Arial" pitchFamily="34" charset="0"/>
              </a:rPr>
              <a:t>begundet</a:t>
            </a: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Hvis klagen fremmes, får rektor udtalelse fra eksaminator/censor (frist 2 uger)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Klageren får mulighed for at kommentere på udtalelsen (frist 1 uge)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Derefter beslutter rektor følgende: tilbud om ny bedømmelse (skriftlig prøve), Tilbud om ny prøve (mundtlig prøve) eller afvisning af klagen </a:t>
            </a:r>
            <a:endParaRPr lang="da-DK" sz="2400" dirty="0">
              <a:latin typeface="Calibri" panose="020F050202020403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7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Planlægning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308400" y="714352"/>
            <a:ext cx="8429684" cy="4752528"/>
          </a:xfrm>
        </p:spPr>
        <p:txBody>
          <a:bodyPr>
            <a:normAutofit fontScale="70000" lnSpcReduction="20000"/>
          </a:bodyPr>
          <a:lstStyle/>
          <a:p>
            <a:pPr marL="109537" indent="0">
              <a:buNone/>
            </a:pPr>
            <a:endParaRPr lang="da-DK" sz="3600" b="1" dirty="0" smtClean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>
              <a:buNone/>
            </a:pPr>
            <a:endParaRPr lang="da-DK" sz="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Sæt dig ind i de reglerne for de fag, du skal op i. Hvad med hjælpemidler, forberedelse osv.? (læs om faget i det gule hæfte)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Undervisningsbeskrivelse for mulige eksamensfag skal være færdigredigeret af lærerne d. 5.5. Kig dem igennem – og spørg læreren, hvis du er i tvivl om noget i den. Brug den! – fx til at planlægge din læseperiode.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Planlæg din læseperiode!!!</a:t>
            </a:r>
          </a:p>
          <a:p>
            <a:pPr marL="0" indent="0">
              <a:buNone/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Se grundigt på din eksamensplan og overvej, hvor der især er planlægningsproblemer.</a:t>
            </a:r>
          </a:p>
          <a:p>
            <a:pPr marL="0" indent="0">
              <a:buNone/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Der kan fx være en uge uden prøver – og derefter 2-3 prøver med 1-2 dage imellem. Dette skal du planlægge dig ud af – så lav en læseplan for hele perioden. Det er en god ide at diskutere den med andre i klasse …. Og vis den til din familie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  <a:sym typeface="Wingdings" panose="05000000000000000000" pitchFamily="2" charset="2"/>
              </a:rPr>
              <a:t></a:t>
            </a: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109537" indent="0" algn="r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95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Pladsholder til indhold 1"/>
          <p:cNvSpPr>
            <a:spLocks noGrp="1"/>
          </p:cNvSpPr>
          <p:nvPr>
            <p:ph sz="quarter" idx="13"/>
          </p:nvPr>
        </p:nvSpPr>
        <p:spPr>
          <a:xfrm>
            <a:off x="3920938" y="0"/>
            <a:ext cx="4564695" cy="5805263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buFont typeface="Wingdings 3" pitchFamily="18" charset="2"/>
              <a:buNone/>
            </a:pPr>
            <a:endParaRPr lang="da-DK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3" pitchFamily="18" charset="2"/>
              <a:buNone/>
            </a:pPr>
            <a:endParaRPr lang="da-DK" dirty="0">
              <a:latin typeface="Arial" pitchFamily="34" charset="0"/>
              <a:cs typeface="Arial" pitchFamily="34" charset="0"/>
            </a:endParaRPr>
          </a:p>
          <a:p>
            <a:pPr marL="182563" indent="0"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Hvis du er i tvivl om noget, har spørgsmål, undrer dig over din eksamensplan ..., ...</a:t>
            </a:r>
          </a:p>
          <a:p>
            <a:pPr eaLnBrk="1" hangingPunct="1">
              <a:buFont typeface="Wingdings 3" pitchFamily="18" charset="2"/>
              <a:buNone/>
            </a:pPr>
            <a:endParaRPr lang="da-DK" sz="6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	Så kom og spørg ...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 ... eller send en </a:t>
            </a:r>
            <a:r>
              <a:rPr lang="da-DK" sz="6400" dirty="0" err="1" smtClean="0">
                <a:latin typeface="Arial" pitchFamily="34" charset="0"/>
                <a:cs typeface="Arial" pitchFamily="34" charset="0"/>
              </a:rPr>
              <a:t>Lectio</a:t>
            </a:r>
            <a:r>
              <a:rPr lang="da-DK" sz="6400" dirty="0" smtClean="0">
                <a:latin typeface="Arial" pitchFamily="34" charset="0"/>
                <a:cs typeface="Arial" pitchFamily="34" charset="0"/>
              </a:rPr>
              <a:t> besked til VS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>
                <a:latin typeface="Arial" pitchFamily="34" charset="0"/>
                <a:cs typeface="Arial" pitchFamily="34" charset="0"/>
              </a:rPr>
              <a:t> </a:t>
            </a:r>
            <a:r>
              <a:rPr lang="da-DK" sz="6400" dirty="0" smtClean="0">
                <a:latin typeface="Arial" pitchFamily="34" charset="0"/>
                <a:cs typeface="Arial" pitchFamily="34" charset="0"/>
              </a:rPr>
              <a:t>… eller en sms 2292 2705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 ... eller en </a:t>
            </a:r>
            <a:r>
              <a:rPr lang="da-DK" sz="6400" dirty="0" err="1" smtClean="0">
                <a:latin typeface="Arial" pitchFamily="34" charset="0"/>
                <a:cs typeface="Arial" pitchFamily="34" charset="0"/>
              </a:rPr>
              <a:t>maiL</a:t>
            </a:r>
            <a:r>
              <a:rPr lang="da-DK" sz="6400" dirty="0" smtClean="0">
                <a:latin typeface="Arial" pitchFamily="34" charset="0"/>
                <a:cs typeface="Arial" pitchFamily="34" charset="0"/>
              </a:rPr>
              <a:t> VS@VESTFYNS-GYM.DK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 ... eller ring (til skolen – eller min mobil.: 2292 2705)</a:t>
            </a:r>
          </a:p>
          <a:p>
            <a:pPr eaLnBrk="1" hangingPunct="1">
              <a:buFont typeface="Wingdings 3" pitchFamily="18" charset="2"/>
              <a:buNone/>
            </a:pPr>
            <a:endParaRPr lang="da-DK" sz="7200" dirty="0" smtClean="0"/>
          </a:p>
          <a:p>
            <a:pPr algn="ctr" eaLnBrk="1" hangingPunct="1">
              <a:buFont typeface="Wingdings 3" pitchFamily="18" charset="2"/>
              <a:buNone/>
            </a:pPr>
            <a:r>
              <a:rPr lang="da-DK" sz="72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GØR DIG UMAGE!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da-DK" sz="72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HELD OG LYKKE </a:t>
            </a:r>
            <a:r>
              <a:rPr lang="da-DK" sz="7200" b="1" i="1" dirty="0" smtClean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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84784"/>
            <a:ext cx="3669418" cy="2641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36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Det </a:t>
            </a:r>
            <a:r>
              <a:rPr lang="da-DK" dirty="0" smtClean="0">
                <a:solidFill>
                  <a:srgbClr val="FFC000"/>
                </a:solidFill>
              </a:rPr>
              <a:t>gule</a:t>
            </a:r>
            <a:r>
              <a:rPr lang="da-DK" dirty="0" smtClean="0"/>
              <a:t> hæfte</a:t>
            </a:r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514351" y="1628800"/>
            <a:ext cx="8229600" cy="561662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a-DK" i="1" dirty="0" smtClean="0">
                <a:latin typeface="Calibri" panose="020F0502020204030204" pitchFamily="34" charset="0"/>
              </a:rPr>
              <a:t>”Skriftlige </a:t>
            </a:r>
            <a:r>
              <a:rPr lang="da-DK" i="1" dirty="0">
                <a:latin typeface="Calibri" panose="020F0502020204030204" pitchFamily="34" charset="0"/>
              </a:rPr>
              <a:t>og mundtlige prøver til studentereksamen </a:t>
            </a:r>
            <a:r>
              <a:rPr lang="da-DK" i="1" dirty="0" smtClean="0">
                <a:latin typeface="Calibri" panose="020F0502020204030204" pitchFamily="34" charset="0"/>
              </a:rPr>
              <a:t>for </a:t>
            </a:r>
            <a:r>
              <a:rPr lang="da-DK" i="1" dirty="0">
                <a:latin typeface="Calibri" panose="020F0502020204030204" pitchFamily="34" charset="0"/>
              </a:rPr>
              <a:t>2g og 3g maj-juni </a:t>
            </a:r>
            <a:r>
              <a:rPr lang="da-DK" i="1" dirty="0" smtClean="0">
                <a:latin typeface="Calibri" panose="020F0502020204030204" pitchFamily="34" charset="0"/>
              </a:rPr>
              <a:t>0g august 2019.”</a:t>
            </a:r>
            <a:endParaRPr lang="da-DK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dirty="0" smtClean="0">
                <a:latin typeface="Calibri" panose="020F0502020204030204" pitchFamily="34" charset="0"/>
              </a:rPr>
              <a:t>Her </a:t>
            </a:r>
            <a:r>
              <a:rPr lang="da-DK" dirty="0">
                <a:latin typeface="Calibri" panose="020F0502020204030204" pitchFamily="34" charset="0"/>
              </a:rPr>
              <a:t>kan du finde alle officielle bekendtgørelser vedr. eksamen – fx:</a:t>
            </a:r>
          </a:p>
          <a:p>
            <a:pPr marL="342900" indent="-342900">
              <a:spcBef>
                <a:spcPts val="600"/>
              </a:spcBef>
            </a:pPr>
            <a:r>
              <a:rPr lang="da-DK" dirty="0">
                <a:latin typeface="Calibri" panose="020F0502020204030204" pitchFamily="34" charset="0"/>
              </a:rPr>
              <a:t>Datoer for skriftlige prøver for sommereksamen og sygeeksamen: </a:t>
            </a:r>
            <a:r>
              <a:rPr lang="da-DK" dirty="0" smtClean="0">
                <a:latin typeface="Calibri" panose="020F0502020204030204" pitchFamily="34" charset="0"/>
              </a:rPr>
              <a:t>s.2-6. </a:t>
            </a:r>
            <a:endParaRPr lang="da-DK" dirty="0">
              <a:latin typeface="Calibri" panose="020F0502020204030204" pitchFamily="34" charset="0"/>
            </a:endParaRPr>
          </a:p>
          <a:p>
            <a:pPr marL="130175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da-DK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	Bemærk</a:t>
            </a:r>
            <a:r>
              <a:rPr lang="da-DK" b="1" dirty="0">
                <a:solidFill>
                  <a:srgbClr val="C00000"/>
                </a:solidFill>
                <a:latin typeface="Calibri" panose="020F0502020204030204" pitchFamily="34" charset="0"/>
              </a:rPr>
              <a:t>: der er to datoer for hver skriftlig prøve – den dato der gælder </a:t>
            </a:r>
            <a:r>
              <a:rPr lang="da-DK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PÅ 	VG KAN SES af månedskalenderen i </a:t>
            </a:r>
            <a:r>
              <a:rPr lang="da-DK" b="1" dirty="0" err="1" smtClean="0">
                <a:solidFill>
                  <a:srgbClr val="C00000"/>
                </a:solidFill>
                <a:latin typeface="Calibri" panose="020F0502020204030204" pitchFamily="34" charset="0"/>
              </a:rPr>
              <a:t>lectio</a:t>
            </a:r>
            <a:r>
              <a:rPr lang="da-DK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.</a:t>
            </a:r>
            <a:endParaRPr lang="da-DK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da-DK" dirty="0">
                <a:latin typeface="Calibri" panose="020F0502020204030204" pitchFamily="34" charset="0"/>
              </a:rPr>
              <a:t>Eksamensafsnit fra læreplanerne for alle gymnasiets fag i alfabetisk </a:t>
            </a:r>
            <a:r>
              <a:rPr lang="da-DK" dirty="0" smtClean="0">
                <a:latin typeface="Calibri" panose="020F0502020204030204" pitchFamily="34" charset="0"/>
              </a:rPr>
              <a:t>rækkefølge (OBS! SE </a:t>
            </a:r>
            <a:r>
              <a:rPr lang="da-DK" dirty="0" err="1" smtClean="0">
                <a:latin typeface="Calibri" panose="020F0502020204030204" pitchFamily="34" charset="0"/>
              </a:rPr>
              <a:t>EFTer</a:t>
            </a:r>
            <a:r>
              <a:rPr lang="da-DK" dirty="0" smtClean="0">
                <a:latin typeface="Calibri" panose="020F0502020204030204" pitchFamily="34" charset="0"/>
              </a:rPr>
              <a:t> Gammel bekendtgørelse)</a:t>
            </a:r>
            <a:endParaRPr lang="da-DK" dirty="0">
              <a:latin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da-DK" dirty="0" smtClean="0">
                <a:latin typeface="Calibri" panose="020F0502020204030204" pitchFamily="34" charset="0"/>
              </a:rPr>
              <a:t>Karakterbekendtgørelsen</a:t>
            </a:r>
            <a:endParaRPr lang="da-DK" dirty="0">
              <a:latin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da-DK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Eksamensbekendtgørelsen</a:t>
            </a:r>
            <a:endParaRPr lang="da-DK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da-DK" dirty="0">
                <a:latin typeface="Calibri" panose="020F0502020204030204" pitchFamily="34" charset="0"/>
              </a:rPr>
              <a:t>Oversigt over </a:t>
            </a:r>
            <a:r>
              <a:rPr lang="da-DK" dirty="0" smtClean="0">
                <a:latin typeface="Calibri" panose="020F0502020204030204" pitchFamily="34" charset="0"/>
              </a:rPr>
              <a:t>klageproceduren</a:t>
            </a:r>
            <a:endParaRPr lang="da-DK" dirty="0"/>
          </a:p>
          <a:p>
            <a:pPr marL="109537" indent="0">
              <a:buNone/>
            </a:pPr>
            <a:endParaRPr lang="da-DK" dirty="0" smtClean="0"/>
          </a:p>
          <a:p>
            <a:pPr marL="109537" indent="0">
              <a:buNone/>
            </a:pPr>
            <a:endParaRPr lang="da-DK" dirty="0"/>
          </a:p>
          <a:p>
            <a:pPr marL="109537" indent="0" algn="r">
              <a:buNone/>
            </a:pPr>
            <a:r>
              <a:rPr lang="da-DK" dirty="0" smtClean="0"/>
              <a:t>				</a:t>
            </a:r>
          </a:p>
          <a:p>
            <a:pPr marL="109537" indent="0" algn="r">
              <a:buNone/>
            </a:pPr>
            <a:endParaRPr lang="da-DK" sz="1200" b="1" i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90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En studentereksamen indeholder:</a:t>
            </a:r>
            <a:endParaRPr lang="da-DK" dirty="0"/>
          </a:p>
        </p:txBody>
      </p:sp>
      <p:sp>
        <p:nvSpPr>
          <p:cNvPr id="10242" name="Pladsholder til indhold 2"/>
          <p:cNvSpPr>
            <a:spLocks noGrp="1"/>
          </p:cNvSpPr>
          <p:nvPr>
            <p:ph sz="quarter" idx="13"/>
          </p:nvPr>
        </p:nvSpPr>
        <p:spPr>
          <a:xfrm>
            <a:off x="224626" y="1949529"/>
            <a:ext cx="8715436" cy="4864116"/>
          </a:xfrm>
        </p:spPr>
        <p:txBody>
          <a:bodyPr>
            <a:normAutofit/>
          </a:bodyPr>
          <a:lstStyle/>
          <a:p>
            <a:pPr algn="ctr">
              <a:buFont typeface="Wingdings 3" pitchFamily="18" charset="2"/>
              <a:buNone/>
            </a:pP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</a:rPr>
              <a:t>9 prøver (inkl. AT + et studieretningsprojekt i 3.g).</a:t>
            </a:r>
          </a:p>
          <a:p>
            <a:pPr algn="ctr">
              <a:buFont typeface="Wingdings 3" pitchFamily="18" charset="2"/>
              <a:buNone/>
            </a:pP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</a:rPr>
              <a:t>NB: Hvis ekstra A-niveaufag </a:t>
            </a: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</a:rPr>
              <a:t> en ekstra prøve.</a:t>
            </a:r>
          </a:p>
          <a:p>
            <a:pPr marL="109537" indent="0">
              <a:buNone/>
            </a:pPr>
            <a:endParaRPr lang="da-DK" sz="1800" dirty="0" smtClean="0">
              <a:solidFill>
                <a:srgbClr val="0000FF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1600" dirty="0" smtClean="0">
                <a:latin typeface="Calibri" panose="020F0502020204030204" pitchFamily="34" charset="0"/>
                <a:cs typeface="Arial" pitchFamily="34" charset="0"/>
              </a:rPr>
              <a:t>Alle skal til eksamen i AT</a:t>
            </a:r>
          </a:p>
          <a:p>
            <a:r>
              <a:rPr lang="da-DK" sz="1600" dirty="0" smtClean="0">
                <a:latin typeface="Calibri" panose="020F0502020204030204" pitchFamily="34" charset="0"/>
                <a:cs typeface="Arial" pitchFamily="34" charset="0"/>
              </a:rPr>
              <a:t>De 7 øvrige prøver udtrækkes blandt mulige skriftlige og mundtlige prøver                (1.g – 2.g – 3.g).</a:t>
            </a:r>
          </a:p>
          <a:p>
            <a:pPr>
              <a:buNone/>
            </a:pPr>
            <a:r>
              <a:rPr lang="da-DK" sz="1600" b="1" dirty="0" smtClean="0">
                <a:latin typeface="Calibri" panose="020F0502020204030204" pitchFamily="34" charset="0"/>
                <a:cs typeface="Arial" pitchFamily="34" charset="0"/>
              </a:rPr>
              <a:t>VIGTIGT:</a:t>
            </a:r>
          </a:p>
          <a:p>
            <a:r>
              <a:rPr lang="da-DK" sz="1600" dirty="0" smtClean="0">
                <a:latin typeface="Calibri" panose="020F0502020204030204" pitchFamily="34" charset="0"/>
                <a:cs typeface="Arial" pitchFamily="34" charset="0"/>
              </a:rPr>
              <a:t>For A-niveaufag, hvor der er mulighed for både mundtlig og skriftlig eksamen, udtrækkes altid </a:t>
            </a:r>
            <a:r>
              <a:rPr lang="da-DK" sz="16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mindst én af dem.</a:t>
            </a:r>
          </a:p>
          <a:p>
            <a:pPr marL="365125" lvl="1" indent="0">
              <a:buNone/>
            </a:pPr>
            <a:r>
              <a:rPr lang="da-DK" sz="1600" dirty="0" smtClean="0">
                <a:latin typeface="Calibri" panose="020F0502020204030204" pitchFamily="34" charset="0"/>
                <a:cs typeface="Arial" pitchFamily="34" charset="0"/>
              </a:rPr>
              <a:t>NB: ”mindst” betyder, at du godt kan komme op i faget både mundtligt og skriftligt</a:t>
            </a:r>
            <a:endParaRPr lang="da-DK" sz="1600" b="1" dirty="0" smtClean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1600" dirty="0" smtClean="0">
                <a:latin typeface="Calibri" panose="020F0502020204030204" pitchFamily="34" charset="0"/>
                <a:cs typeface="Arial" pitchFamily="34" charset="0"/>
              </a:rPr>
              <a:t>Alle skal have </a:t>
            </a:r>
            <a:r>
              <a:rPr lang="da-DK" sz="1600" b="1" u="sng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mindst</a:t>
            </a:r>
            <a:r>
              <a:rPr lang="da-DK" sz="16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3 skriftlige og 3 mundtlige prøver.</a:t>
            </a:r>
          </a:p>
          <a:p>
            <a:pPr>
              <a:buNone/>
            </a:pPr>
            <a:endParaRPr lang="da-DK" sz="2400" dirty="0" smtClean="0"/>
          </a:p>
          <a:p>
            <a:endParaRPr lang="da-DK" sz="2400" dirty="0" smtClean="0"/>
          </a:p>
          <a:p>
            <a:pPr>
              <a:buFont typeface="Wingdings 3" pitchFamily="18" charset="2"/>
              <a:buNone/>
            </a:pPr>
            <a:endParaRPr lang="da-DK" dirty="0" smtClean="0"/>
          </a:p>
          <a:p>
            <a:pPr>
              <a:buFont typeface="Wingdings 3" pitchFamily="18" charset="2"/>
              <a:buNone/>
            </a:pPr>
            <a:endParaRPr lang="da-DK" dirty="0" smtClean="0"/>
          </a:p>
          <a:p>
            <a:pPr>
              <a:buFont typeface="Wingdings 3" pitchFamily="18" charset="2"/>
              <a:buNone/>
            </a:pP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200230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Vægte</a:t>
            </a:r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214282" y="1481138"/>
            <a:ext cx="8715436" cy="4525962"/>
          </a:xfrm>
        </p:spPr>
        <p:txBody>
          <a:bodyPr>
            <a:normAutofit/>
          </a:bodyPr>
          <a:lstStyle/>
          <a:p>
            <a:pPr>
              <a:buNone/>
            </a:pPr>
            <a:endParaRPr lang="da-DK" b="1" dirty="0" smtClean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da-DK" b="1" dirty="0" smtClean="0">
                <a:latin typeface="Calibri" panose="020F0502020204030204" pitchFamily="34" charset="0"/>
              </a:rPr>
              <a:t>Fagene vægter forskelligt i eksamensgennemsnit:</a:t>
            </a:r>
          </a:p>
          <a:p>
            <a:r>
              <a:rPr lang="da-DK" b="1" dirty="0" err="1" smtClean="0">
                <a:latin typeface="Calibri" panose="020F0502020204030204" pitchFamily="34" charset="0"/>
              </a:rPr>
              <a:t>C-niveaufag</a:t>
            </a:r>
            <a:r>
              <a:rPr lang="da-DK" b="1" dirty="0" smtClean="0">
                <a:latin typeface="Calibri" panose="020F0502020204030204" pitchFamily="34" charset="0"/>
              </a:rPr>
              <a:t>: 			1</a:t>
            </a:r>
          </a:p>
          <a:p>
            <a:r>
              <a:rPr lang="da-DK" b="1" dirty="0" err="1" smtClean="0">
                <a:latin typeface="Calibri" panose="020F0502020204030204" pitchFamily="34" charset="0"/>
              </a:rPr>
              <a:t>B-niveaufag</a:t>
            </a:r>
            <a:r>
              <a:rPr lang="da-DK" b="1" dirty="0" smtClean="0">
                <a:latin typeface="Calibri" panose="020F0502020204030204" pitchFamily="34" charset="0"/>
              </a:rPr>
              <a:t>  			1,5</a:t>
            </a:r>
          </a:p>
          <a:p>
            <a:r>
              <a:rPr lang="da-DK" b="1" dirty="0" err="1" smtClean="0">
                <a:latin typeface="Calibri" panose="020F0502020204030204" pitchFamily="34" charset="0"/>
              </a:rPr>
              <a:t>A-niveaufag</a:t>
            </a:r>
            <a:r>
              <a:rPr lang="da-DK" b="1" dirty="0" smtClean="0">
                <a:latin typeface="Calibri" panose="020F0502020204030204" pitchFamily="34" charset="0"/>
              </a:rPr>
              <a:t>  			2</a:t>
            </a:r>
          </a:p>
          <a:p>
            <a:r>
              <a:rPr lang="da-DK" b="1" dirty="0" smtClean="0">
                <a:latin typeface="Calibri" panose="020F0502020204030204" pitchFamily="34" charset="0"/>
              </a:rPr>
              <a:t>AT 				1,5 </a:t>
            </a:r>
          </a:p>
          <a:p>
            <a:r>
              <a:rPr lang="da-DK" b="1" dirty="0" smtClean="0">
                <a:latin typeface="Calibri" panose="020F0502020204030204" pitchFamily="34" charset="0"/>
              </a:rPr>
              <a:t>Studieretningsprojektet 	2</a:t>
            </a:r>
          </a:p>
          <a:p>
            <a:pPr>
              <a:buNone/>
            </a:pPr>
            <a:endParaRPr lang="da-DK" b="1" dirty="0" smtClean="0">
              <a:latin typeface="Calibri" panose="020F0502020204030204" pitchFamily="34" charset="0"/>
            </a:endParaRPr>
          </a:p>
          <a:p>
            <a:r>
              <a:rPr lang="da-DK" b="1" dirty="0" smtClean="0">
                <a:latin typeface="Calibri" panose="020F0502020204030204" pitchFamily="34" charset="0"/>
              </a:rPr>
              <a:t>Ved både </a:t>
            </a:r>
            <a:r>
              <a:rPr lang="da-DK" b="1" dirty="0" err="1" smtClean="0">
                <a:latin typeface="Calibri" panose="020F0502020204030204" pitchFamily="34" charset="0"/>
              </a:rPr>
              <a:t>skr</a:t>
            </a:r>
            <a:r>
              <a:rPr lang="da-DK" b="1" dirty="0" smtClean="0">
                <a:latin typeface="Calibri" panose="020F0502020204030204" pitchFamily="34" charset="0"/>
              </a:rPr>
              <a:t> og </a:t>
            </a:r>
            <a:r>
              <a:rPr lang="da-DK" b="1" dirty="0" err="1" smtClean="0">
                <a:latin typeface="Calibri" panose="020F0502020204030204" pitchFamily="34" charset="0"/>
              </a:rPr>
              <a:t>mdt</a:t>
            </a:r>
            <a:r>
              <a:rPr lang="da-DK" b="1" dirty="0" smtClean="0">
                <a:latin typeface="Calibri" panose="020F0502020204030204" pitchFamily="34" charset="0"/>
              </a:rPr>
              <a:t> karakter deles vægten</a:t>
            </a:r>
          </a:p>
          <a:p>
            <a:endParaRPr lang="da-DK" dirty="0"/>
          </a:p>
          <a:p>
            <a:pPr marL="109537" indent="0" algn="r">
              <a:buNone/>
            </a:pP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0" y="2143116"/>
            <a:ext cx="2714612" cy="1143000"/>
          </a:xfrm>
        </p:spPr>
        <p:txBody>
          <a:bodyPr>
            <a:normAutofit/>
          </a:bodyPr>
          <a:lstStyle/>
          <a:p>
            <a:r>
              <a:rPr lang="da-DK" sz="2400" dirty="0" smtClean="0"/>
              <a:t>STX-eksamensbevis</a:t>
            </a:r>
            <a:endParaRPr lang="da-DK" sz="2400" dirty="0"/>
          </a:p>
        </p:txBody>
      </p:sp>
      <p:pic>
        <p:nvPicPr>
          <p:cNvPr id="16" name="Pladsholder til indhold 15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609234" y="68682"/>
            <a:ext cx="5851198" cy="6464206"/>
          </a:xfrm>
          <a:prstGeom prst="rect">
            <a:avLst/>
          </a:prstGeom>
        </p:spPr>
      </p:pic>
      <p:sp>
        <p:nvSpPr>
          <p:cNvPr id="4" name="Tekstboks 3"/>
          <p:cNvSpPr txBox="1"/>
          <p:nvPr/>
        </p:nvSpPr>
        <p:spPr>
          <a:xfrm>
            <a:off x="179512" y="3302115"/>
            <a:ext cx="151216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 smtClean="0"/>
              <a:t>NB: </a:t>
            </a:r>
          </a:p>
          <a:p>
            <a:r>
              <a:rPr lang="da-DK" sz="1200" dirty="0" smtClean="0"/>
              <a:t>Denne elev har 5 A-niveaufag. </a:t>
            </a:r>
          </a:p>
          <a:p>
            <a:r>
              <a:rPr lang="da-DK" sz="1200" dirty="0" smtClean="0"/>
              <a:t>Ved et </a:t>
            </a:r>
            <a:r>
              <a:rPr lang="da-DK" sz="1200" dirty="0" err="1" smtClean="0"/>
              <a:t>extra</a:t>
            </a:r>
            <a:r>
              <a:rPr lang="da-DK" sz="1200" dirty="0" smtClean="0"/>
              <a:t> A-niveau ganges eksamensgennemsnit med 1,03 – dvs. det endelige resultat bliver 5,8</a:t>
            </a:r>
            <a:endParaRPr lang="da-DK" sz="1200" dirty="0"/>
          </a:p>
        </p:txBody>
      </p:sp>
      <p:sp>
        <p:nvSpPr>
          <p:cNvPr id="8" name="Tekstboks 7"/>
          <p:cNvSpPr txBox="1"/>
          <p:nvPr/>
        </p:nvSpPr>
        <p:spPr>
          <a:xfrm>
            <a:off x="179512" y="953211"/>
            <a:ext cx="2232248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Hvad sker der hvis man ”dumper” i ét fag (dvs. får under 02)?</a:t>
            </a:r>
            <a:endParaRPr lang="da-DK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Tidsplanen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3"/>
          </p:nvPr>
        </p:nvSpPr>
        <p:spPr>
          <a:xfrm>
            <a:off x="251520" y="1842482"/>
            <a:ext cx="8640960" cy="3240360"/>
          </a:xfrm>
        </p:spPr>
        <p:txBody>
          <a:bodyPr>
            <a:normAutofit/>
          </a:bodyPr>
          <a:lstStyle/>
          <a:p>
            <a:r>
              <a:rPr lang="da-DK" sz="1600" dirty="0" smtClean="0">
                <a:latin typeface="Calibri" panose="020F0502020204030204" pitchFamily="34" charset="0"/>
              </a:rPr>
              <a:t>FREDAG d. 10. maj: </a:t>
            </a:r>
            <a:r>
              <a:rPr lang="da-DK" sz="1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eksamensplanen for de skriftlige prøver </a:t>
            </a:r>
            <a:r>
              <a:rPr lang="da-DK" sz="1600" dirty="0" smtClean="0">
                <a:latin typeface="Calibri" panose="020F0502020204030204" pitchFamily="34" charset="0"/>
              </a:rPr>
              <a:t>+ mundtlige prøver i maj offentliggøres på </a:t>
            </a:r>
            <a:r>
              <a:rPr lang="da-DK" sz="1600" dirty="0" err="1" smtClean="0">
                <a:latin typeface="Calibri" panose="020F0502020204030204" pitchFamily="34" charset="0"/>
              </a:rPr>
              <a:t>lectio</a:t>
            </a:r>
            <a:r>
              <a:rPr lang="da-DK" sz="1600" dirty="0" smtClean="0">
                <a:latin typeface="Calibri" panose="020F0502020204030204" pitchFamily="34" charset="0"/>
              </a:rPr>
              <a:t> kl. 8.00</a:t>
            </a:r>
          </a:p>
          <a:p>
            <a:r>
              <a:rPr lang="da-DK" sz="1600" dirty="0" smtClean="0">
                <a:latin typeface="Calibri" panose="020F0502020204030204" pitchFamily="34" charset="0"/>
              </a:rPr>
              <a:t>Torsdag d. 16. maj: </a:t>
            </a:r>
            <a:r>
              <a:rPr lang="da-DK" sz="1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den komplette eksamensplan </a:t>
            </a:r>
            <a:r>
              <a:rPr lang="da-DK" sz="1600" dirty="0" smtClean="0">
                <a:latin typeface="Calibri" panose="020F0502020204030204" pitchFamily="34" charset="0"/>
              </a:rPr>
              <a:t>offentliggøres på </a:t>
            </a:r>
            <a:r>
              <a:rPr lang="da-DK" sz="1600" dirty="0" err="1" smtClean="0">
                <a:latin typeface="Calibri" panose="020F0502020204030204" pitchFamily="34" charset="0"/>
              </a:rPr>
              <a:t>lectio</a:t>
            </a:r>
            <a:r>
              <a:rPr lang="da-DK" sz="1600" dirty="0" smtClean="0">
                <a:latin typeface="Calibri" panose="020F0502020204030204" pitchFamily="34" charset="0"/>
              </a:rPr>
              <a:t> kl. 0.00</a:t>
            </a:r>
            <a:endParaRPr lang="da-DK" sz="1600" dirty="0">
              <a:latin typeface="Calibri" panose="020F0502020204030204" pitchFamily="34" charset="0"/>
            </a:endParaRPr>
          </a:p>
          <a:p>
            <a:r>
              <a:rPr lang="da-DK" sz="1600" dirty="0" err="1" smtClean="0">
                <a:latin typeface="Calibri" panose="020F0502020204030204" pitchFamily="34" charset="0"/>
              </a:rPr>
              <a:t>MANdag</a:t>
            </a:r>
            <a:r>
              <a:rPr lang="da-DK" sz="1600" dirty="0" smtClean="0">
                <a:latin typeface="Calibri" panose="020F0502020204030204" pitchFamily="34" charset="0"/>
              </a:rPr>
              <a:t> d. 20. maj: første mulige </a:t>
            </a:r>
            <a:r>
              <a:rPr lang="da-DK" sz="1600" dirty="0" err="1" smtClean="0">
                <a:latin typeface="Calibri" panose="020F0502020204030204" pitchFamily="34" charset="0"/>
              </a:rPr>
              <a:t>prøvedag</a:t>
            </a:r>
            <a:endParaRPr lang="da-DK" sz="1600" dirty="0" smtClean="0">
              <a:latin typeface="Calibri" panose="020F0502020204030204" pitchFamily="34" charset="0"/>
            </a:endParaRPr>
          </a:p>
          <a:p>
            <a:r>
              <a:rPr lang="da-DK" sz="1600" dirty="0" smtClean="0">
                <a:latin typeface="Calibri" panose="020F0502020204030204" pitchFamily="34" charset="0"/>
              </a:rPr>
              <a:t>Onsdag d. 26. juni: sidste mulige </a:t>
            </a:r>
            <a:r>
              <a:rPr lang="da-DK" sz="1600" dirty="0" err="1" smtClean="0">
                <a:latin typeface="Calibri" panose="020F0502020204030204" pitchFamily="34" charset="0"/>
              </a:rPr>
              <a:t>prøvedag</a:t>
            </a:r>
            <a:endParaRPr lang="da-DK" sz="1600" dirty="0" smtClean="0">
              <a:latin typeface="Calibri" panose="020F0502020204030204" pitchFamily="34" charset="0"/>
            </a:endParaRPr>
          </a:p>
          <a:p>
            <a:endParaRPr lang="da-DK" sz="16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600" dirty="0" smtClean="0">
                <a:latin typeface="Calibri" panose="020F0502020204030204" pitchFamily="34" charset="0"/>
              </a:rPr>
              <a:t>Vær opmærksom på at der kan ske ændringer mht. lokale, tid på dagen mm. </a:t>
            </a:r>
          </a:p>
          <a:p>
            <a:pPr marL="0" indent="0">
              <a:buNone/>
            </a:pPr>
            <a:r>
              <a:rPr lang="da-DK" sz="1600" dirty="0" smtClean="0">
                <a:latin typeface="Calibri" panose="020F0502020204030204" pitchFamily="34" charset="0"/>
              </a:rPr>
              <a:t>Den gældende eksamensplan er den, der til enhver tid står i </a:t>
            </a:r>
            <a:r>
              <a:rPr lang="da-DK" sz="1600" dirty="0" err="1" smtClean="0">
                <a:latin typeface="Calibri" panose="020F0502020204030204" pitchFamily="34" charset="0"/>
              </a:rPr>
              <a:t>lectio</a:t>
            </a:r>
            <a:r>
              <a:rPr lang="da-DK" sz="1600" dirty="0" smtClean="0"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480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Informationer!</a:t>
            </a:r>
            <a:br>
              <a:rPr lang="da-DK" dirty="0" smtClean="0"/>
            </a:br>
            <a:r>
              <a:rPr lang="da-DK" sz="3600" dirty="0" smtClean="0">
                <a:solidFill>
                  <a:srgbClr val="FF0000"/>
                </a:solidFill>
              </a:rPr>
              <a:t>Følg med på </a:t>
            </a:r>
            <a:r>
              <a:rPr lang="da-DK" sz="3600" dirty="0" err="1" smtClean="0">
                <a:solidFill>
                  <a:srgbClr val="FF0000"/>
                </a:solidFill>
              </a:rPr>
              <a:t>Lectio</a:t>
            </a:r>
            <a:endParaRPr lang="da-DK" sz="3600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107504" y="1859899"/>
            <a:ext cx="8786813" cy="446449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Al kommunikation om eksamen sker på</a:t>
            </a:r>
            <a:r>
              <a:rPr lang="da-DK" sz="1800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b="1" dirty="0" err="1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Lectio</a:t>
            </a:r>
            <a:r>
              <a:rPr lang="da-DK" sz="1800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– sørg for at </a:t>
            </a:r>
            <a:r>
              <a:rPr lang="da-DK" sz="1800" dirty="0" err="1" smtClean="0">
                <a:latin typeface="Calibri" panose="020F0502020204030204" pitchFamily="34" charset="0"/>
                <a:cs typeface="Arial" pitchFamily="34" charset="0"/>
              </a:rPr>
              <a:t>checke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u="sng" dirty="0" smtClean="0">
                <a:latin typeface="Calibri" panose="020F0502020204030204" pitchFamily="34" charset="0"/>
                <a:cs typeface="Arial" pitchFamily="34" charset="0"/>
              </a:rPr>
              <a:t>beskeder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 (individuel eller hold info) og ”</a:t>
            </a:r>
            <a:r>
              <a:rPr lang="da-DK" sz="1800" u="sng" dirty="0" smtClean="0">
                <a:latin typeface="Calibri" panose="020F0502020204030204" pitchFamily="34" charset="0"/>
                <a:cs typeface="Arial" pitchFamily="34" charset="0"/>
              </a:rPr>
              <a:t>Aktuel Information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” (info til alle) på jeres forside </a:t>
            </a:r>
            <a:r>
              <a:rPr lang="da-DK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HVER DAG! </a:t>
            </a:r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da-DK" sz="18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Informationerne kan fx dreje sig om mindre ændringer i eksamensplanen (typisk lokale eller tid på dagen).</a:t>
            </a:r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da-DK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Ved 24 timers forberedelse: Tidspunkt for træk af spørgsmål står på jeres eksamensplan. Der trækkes kun spørgsmål én gang om dagen. Trækning foregår i </a:t>
            </a:r>
            <a:r>
              <a:rPr lang="da-DK" sz="1800" b="1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studiecentret.</a:t>
            </a:r>
          </a:p>
        </p:txBody>
      </p:sp>
    </p:spTree>
    <p:extLst>
      <p:ext uri="{BB962C8B-B14F-4D97-AF65-F5344CB8AC3E}">
        <p14:creationId xmlns:p14="http://schemas.microsoft.com/office/powerpoint/2010/main" val="168672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Eksamen i de enkelte fag</a:t>
            </a:r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514351" y="1412776"/>
            <a:ext cx="7796030" cy="4176464"/>
          </a:xfrm>
        </p:spPr>
        <p:txBody>
          <a:bodyPr>
            <a:normAutofit/>
          </a:bodyPr>
          <a:lstStyle/>
          <a:p>
            <a:r>
              <a:rPr lang="da-DK" sz="1400" dirty="0" smtClean="0">
                <a:latin typeface="Calibri" panose="020F0502020204030204" pitchFamily="34" charset="0"/>
              </a:rPr>
              <a:t>Eksamen foregår meget forskelligt fra fag til fag – der kan være forskelle mht. fx.: 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Længde af forberedelsestid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Længde af eksaminationstid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Hjælpemidler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Spørgsmålenes udformning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Udgangspunkt i eget materiale (ex.: synopsis, </a:t>
            </a:r>
            <a:r>
              <a:rPr lang="da-DK" sz="1400" dirty="0" err="1" smtClean="0">
                <a:latin typeface="Calibri" panose="020F0502020204030204" pitchFamily="34" charset="0"/>
              </a:rPr>
              <a:t>portefolio</a:t>
            </a:r>
            <a:r>
              <a:rPr lang="da-DK" sz="1400" dirty="0" smtClean="0">
                <a:latin typeface="Calibri" panose="020F0502020204030204" pitchFamily="34" charset="0"/>
              </a:rPr>
              <a:t>, rapporter, …)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(Delvis) Gruppeeksamen</a:t>
            </a:r>
          </a:p>
          <a:p>
            <a:pPr marL="358775" lvl="1" indent="-271463">
              <a:buNone/>
            </a:pPr>
            <a:endParaRPr lang="da-DK" sz="1400" dirty="0">
              <a:latin typeface="Calibri" panose="020F0502020204030204" pitchFamily="34" charset="0"/>
            </a:endParaRPr>
          </a:p>
          <a:p>
            <a:pPr marL="87312" lvl="1" indent="0">
              <a:buNone/>
            </a:pPr>
            <a:r>
              <a:rPr lang="da-DK" sz="1400" dirty="0" smtClean="0">
                <a:latin typeface="Calibri" panose="020F0502020204030204" pitchFamily="34" charset="0"/>
              </a:rPr>
              <a:t>… så lyt efter og deltag, når læreren gennemgår dette på holdet</a:t>
            </a:r>
          </a:p>
          <a:p>
            <a:pPr marL="87312" lvl="1" indent="0">
              <a:buNone/>
            </a:pPr>
            <a:r>
              <a:rPr lang="da-DK" sz="1400" dirty="0" smtClean="0">
                <a:latin typeface="Calibri" panose="020F0502020204030204" pitchFamily="34" charset="0"/>
              </a:rPr>
              <a:t>… spørg din lærer, hvis du er i tvivl om noget</a:t>
            </a:r>
          </a:p>
          <a:p>
            <a:pPr marL="87312" lvl="1" indent="0">
              <a:buNone/>
            </a:pPr>
            <a:r>
              <a:rPr lang="da-DK" sz="1400" dirty="0" smtClean="0">
                <a:latin typeface="Calibri" panose="020F0502020204030204" pitchFamily="34" charset="0"/>
              </a:rPr>
              <a:t>… OG læs om det fag, du skal op i, i det GULE eksamenshæfte</a:t>
            </a:r>
          </a:p>
        </p:txBody>
      </p:sp>
    </p:spTree>
    <p:extLst>
      <p:ext uri="{BB962C8B-B14F-4D97-AF65-F5344CB8AC3E}">
        <p14:creationId xmlns:p14="http://schemas.microsoft.com/office/powerpoint/2010/main" val="200251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Om skriftlig eksamen</a:t>
            </a:r>
            <a:endParaRPr lang="da-DK" dirty="0"/>
          </a:p>
        </p:txBody>
      </p:sp>
      <p:sp>
        <p:nvSpPr>
          <p:cNvPr id="5" name="Tekstfelt 4"/>
          <p:cNvSpPr txBox="1"/>
          <p:nvPr/>
        </p:nvSpPr>
        <p:spPr>
          <a:xfrm>
            <a:off x="251520" y="836712"/>
            <a:ext cx="801357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alibri" panose="020F0502020204030204" pitchFamily="34" charset="0"/>
              </a:rPr>
              <a:t>REGLER:</a:t>
            </a:r>
          </a:p>
          <a:p>
            <a:endParaRPr lang="da-DK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Du skal selv medbringe hjælpemidler, dvs. computer og </a:t>
            </a:r>
            <a:r>
              <a:rPr lang="da-DK" sz="1400" dirty="0" smtClean="0">
                <a:latin typeface="Calibri" panose="020F0502020204030204" pitchFamily="34" charset="0"/>
              </a:rPr>
              <a:t>USB-</a:t>
            </a:r>
            <a:r>
              <a:rPr lang="da-DK" sz="1400" dirty="0" err="1" smtClean="0">
                <a:latin typeface="Calibri" panose="020F0502020204030204" pitchFamily="34" charset="0"/>
              </a:rPr>
              <a:t>stick</a:t>
            </a:r>
            <a:endParaRPr lang="da-DK" sz="1400" dirty="0" smtClean="0">
              <a:latin typeface="Calibri" panose="020F0502020204030204" pitchFamily="34" charset="0"/>
            </a:endParaRPr>
          </a:p>
          <a:p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Det er tilladt med musik i høretelefoner, men IKKE i den første time, hvis der er elever i gang med eksamen med delprøve 1. Musikken skal være lagret lokalt.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Du skal aflevere din telefon.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Du må ikke påbegynde delprøve 2, før tilsynsførende har givet lov.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Alle skal være på plads og klar senest 15 min. før prøvens start.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Du må kun forlade din plads, når vagterne har givet lov til det (ræk hånden op).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Opgaver og besvarelser må ikke bringes ud af eksamenslokalet, før eksamen er slut – det gælder også din computer.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Det sidste kvarter før prøven er slut, må du ikke gå fra din plads, før alle har afleveret til tilsynsførende.</a:t>
            </a:r>
          </a:p>
        </p:txBody>
      </p:sp>
    </p:spTree>
    <p:extLst>
      <p:ext uri="{BB962C8B-B14F-4D97-AF65-F5344CB8AC3E}">
        <p14:creationId xmlns:p14="http://schemas.microsoft.com/office/powerpoint/2010/main" val="89622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opbegivenhed">
  <a:themeElements>
    <a:clrScheme name="Topbegivenhed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8FA751"/>
      </a:accent1>
      <a:accent2>
        <a:srgbClr val="629D7D"/>
      </a:accent2>
      <a:accent3>
        <a:srgbClr val="5A7AAB"/>
      </a:accent3>
      <a:accent4>
        <a:srgbClr val="AA618F"/>
      </a:accent4>
      <a:accent5>
        <a:srgbClr val="BA5445"/>
      </a:accent5>
      <a:accent6>
        <a:srgbClr val="C8A547"/>
      </a:accent6>
      <a:hlink>
        <a:srgbClr val="91BF1A"/>
      </a:hlink>
      <a:folHlink>
        <a:srgbClr val="ADBE82"/>
      </a:folHlink>
    </a:clrScheme>
    <a:fontScheme name="Topbegivenhed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opbegivenhed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CF823853-53CC-4249-AEDB-2EA9F718B2D2}"/>
    </a:ext>
  </a:ext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Main Event</Template>
  <TotalTime>3100</TotalTime>
  <Words>1245</Words>
  <Application>Microsoft Macintosh PowerPoint</Application>
  <PresentationFormat>Skærmshow (4:3)</PresentationFormat>
  <Paragraphs>174</Paragraphs>
  <Slides>17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17</vt:i4>
      </vt:variant>
    </vt:vector>
  </HeadingPairs>
  <TitlesOfParts>
    <vt:vector size="23" baseType="lpstr">
      <vt:lpstr>Calibri</vt:lpstr>
      <vt:lpstr>Impact</vt:lpstr>
      <vt:lpstr>Wingdings</vt:lpstr>
      <vt:lpstr>Wingdings 3</vt:lpstr>
      <vt:lpstr>Arial</vt:lpstr>
      <vt:lpstr>Topbegivenhed</vt:lpstr>
      <vt:lpstr>3.G eksamens orientering</vt:lpstr>
      <vt:lpstr>Det gule hæfte</vt:lpstr>
      <vt:lpstr>En studentereksamen indeholder:</vt:lpstr>
      <vt:lpstr>Vægte</vt:lpstr>
      <vt:lpstr>STX-eksamensbevis</vt:lpstr>
      <vt:lpstr>Tidsplanen</vt:lpstr>
      <vt:lpstr>Informationer! Følg med på Lectio</vt:lpstr>
      <vt:lpstr>Eksamen i de enkelte fag</vt:lpstr>
      <vt:lpstr>Om skriftlig eksamen</vt:lpstr>
      <vt:lpstr>Om skriftlig eksamen</vt:lpstr>
      <vt:lpstr>BRUG AF INTERNETTET</vt:lpstr>
      <vt:lpstr>Hvis man kommer for sent</vt:lpstr>
      <vt:lpstr>Hvis man bliver syg</vt:lpstr>
      <vt:lpstr>SNYD</vt:lpstr>
      <vt:lpstr>KLAGE?</vt:lpstr>
      <vt:lpstr>Planlægning</vt:lpstr>
      <vt:lpstr>PowerPoint-præsentation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2.G eksamensorientering</dc:title>
  <dc:creator>ITC</dc:creator>
  <cp:lastModifiedBy>Vivi Rejnhold Sørensen</cp:lastModifiedBy>
  <cp:revision>103</cp:revision>
  <cp:lastPrinted>2017-04-28T13:32:44Z</cp:lastPrinted>
  <dcterms:created xsi:type="dcterms:W3CDTF">2009-05-03T15:25:56Z</dcterms:created>
  <dcterms:modified xsi:type="dcterms:W3CDTF">2019-04-07T08:51:44Z</dcterms:modified>
</cp:coreProperties>
</file>